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6" r:id="rId1"/>
  </p:sldMasterIdLst>
  <p:notesMasterIdLst>
    <p:notesMasterId r:id="rId41"/>
  </p:notesMasterIdLst>
  <p:handoutMasterIdLst>
    <p:handoutMasterId r:id="rId42"/>
  </p:handoutMasterIdLst>
  <p:sldIdLst>
    <p:sldId id="256" r:id="rId2"/>
    <p:sldId id="257" r:id="rId3"/>
    <p:sldId id="258" r:id="rId4"/>
    <p:sldId id="259" r:id="rId5"/>
    <p:sldId id="260" r:id="rId6"/>
    <p:sldId id="288" r:id="rId7"/>
    <p:sldId id="298" r:id="rId8"/>
    <p:sldId id="261" r:id="rId9"/>
    <p:sldId id="264" r:id="rId10"/>
    <p:sldId id="268" r:id="rId11"/>
    <p:sldId id="269" r:id="rId12"/>
    <p:sldId id="284" r:id="rId13"/>
    <p:sldId id="270" r:id="rId14"/>
    <p:sldId id="291" r:id="rId15"/>
    <p:sldId id="271" r:id="rId16"/>
    <p:sldId id="265" r:id="rId17"/>
    <p:sldId id="266" r:id="rId18"/>
    <p:sldId id="286" r:id="rId19"/>
    <p:sldId id="277" r:id="rId20"/>
    <p:sldId id="290" r:id="rId21"/>
    <p:sldId id="272" r:id="rId22"/>
    <p:sldId id="273" r:id="rId23"/>
    <p:sldId id="274" r:id="rId24"/>
    <p:sldId id="275" r:id="rId25"/>
    <p:sldId id="276" r:id="rId26"/>
    <p:sldId id="278" r:id="rId27"/>
    <p:sldId id="279" r:id="rId28"/>
    <p:sldId id="280" r:id="rId29"/>
    <p:sldId id="285" r:id="rId30"/>
    <p:sldId id="289" r:id="rId31"/>
    <p:sldId id="293" r:id="rId32"/>
    <p:sldId id="295" r:id="rId33"/>
    <p:sldId id="296" r:id="rId34"/>
    <p:sldId id="297" r:id="rId35"/>
    <p:sldId id="282" r:id="rId36"/>
    <p:sldId id="294" r:id="rId37"/>
    <p:sldId id="287" r:id="rId38"/>
    <p:sldId id="263" r:id="rId39"/>
    <p:sldId id="281"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b Hutson" initials="RH" lastIdx="1" clrIdx="0">
    <p:extLst/>
  </p:cmAuthor>
  <p:cmAuthor id="2" name="Jill Hutson" initials="Office" lastIdx="1" clrIdx="1">
    <p:extLst/>
  </p:cmAuthor>
  <p:cmAuthor id="3" name="Jill Hutson" initials="Office [2]" lastIdx="1" clrIdx="2">
    <p:extLst/>
  </p:cmAuthor>
  <p:cmAuthor id="4" name="Jill Hutson" initials="Office [3]" lastIdx="1" clrIdx="3">
    <p:extLst/>
  </p:cmAuthor>
  <p:cmAuthor id="5" name="Jill Hutson" initials="Office [4]" lastIdx="1" clrIdx="4">
    <p:extLst/>
  </p:cmAuthor>
  <p:cmAuthor id="6" name="Jill Hutson" initials="Office [5]" lastIdx="1" clrIdx="5">
    <p:extLst/>
  </p:cmAuthor>
  <p:cmAuthor id="7" name="Jill Hutson" initials="Office [6]" lastIdx="1" clrIdx="6">
    <p:extLst/>
  </p:cmAuthor>
  <p:cmAuthor id="8" name="Robert Hutson" initials="RH" lastIdx="2" clrIdx="7">
    <p:extLst/>
  </p:cmAuthor>
  <p:cmAuthor id="9" name="Jill Hutson" initials="JH" lastIdx="8" clrIdx="8">
    <p:extLst/>
  </p:cmAuthor>
  <p:cmAuthor id="10" name="Jill Hutson" initials="JH [2]" lastIdx="1" clrIdx="9">
    <p:extLst/>
  </p:cmAuthor>
  <p:cmAuthor id="11" name="Jill Hutson" initials="JH [3]" lastIdx="1" clrIdx="10">
    <p:extLst/>
  </p:cmAuthor>
  <p:cmAuthor id="12" name="Erin Charpentier" initials="EC" lastIdx="0" clrIdx="11"/>
  <p:cmAuthor id="13" name="Alex Muvua" initials="AM" lastIdx="2" clrIdx="12"/>
  <p:cmAuthor id="14" name="Caralee Oakey" initials="CO" lastIdx="0" clrIdx="13"/>
  <p:cmAuthor id="15" name="BEAUDRAULT Sara" initials="BS" lastIdx="13" clrIdx="1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47899"/>
    <a:srgbClr val="247999"/>
    <a:srgbClr val="246B8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97" autoAdjust="0"/>
    <p:restoredTop sz="60787" autoAdjust="0"/>
  </p:normalViewPr>
  <p:slideViewPr>
    <p:cSldViewPr snapToGrid="0" snapToObjects="1">
      <p:cViewPr>
        <p:scale>
          <a:sx n="68" d="100"/>
          <a:sy n="68" d="100"/>
        </p:scale>
        <p:origin x="-1504"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commentAuthors" Target="commentAuthors.xml"/><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6A86BA0-D838-634C-9A8F-49BCB75177F0}" type="datetimeFigureOut">
              <a:rPr lang="en-US" smtClean="0"/>
              <a:t>12/19/17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1EBE539-25D8-D441-A7DB-C5132D189F69}" type="slidenum">
              <a:rPr lang="en-US" smtClean="0"/>
              <a:t>‹#›</a:t>
            </a:fld>
            <a:endParaRPr lang="en-US"/>
          </a:p>
        </p:txBody>
      </p:sp>
    </p:spTree>
    <p:extLst>
      <p:ext uri="{BB962C8B-B14F-4D97-AF65-F5344CB8AC3E}">
        <p14:creationId xmlns:p14="http://schemas.microsoft.com/office/powerpoint/2010/main" val="41214285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5101A6-AAA5-8C4B-8A32-A47EB0BE6093}" type="datetimeFigureOut">
              <a:rPr lang="en-US" smtClean="0"/>
              <a:t>12/19/17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77087E-DC7F-9941-9FFD-2C449F2245A5}" type="slidenum">
              <a:rPr lang="en-US" smtClean="0"/>
              <a:t>‹#›</a:t>
            </a:fld>
            <a:endParaRPr lang="en-US"/>
          </a:p>
        </p:txBody>
      </p:sp>
    </p:spTree>
    <p:extLst>
      <p:ext uri="{BB962C8B-B14F-4D97-AF65-F5344CB8AC3E}">
        <p14:creationId xmlns:p14="http://schemas.microsoft.com/office/powerpoint/2010/main" val="265774452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healthoregon.org/phab" TargetMode="External"/><Relationship Id="rId4" Type="http://schemas.openxmlformats.org/officeDocument/2006/relationships/hyperlink" Target="http://www.healthoregon.org/modernization"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Welcome to the Coalition of Local Health Official’s Public Health Modernization Learning Module. This module will answer the question “What is public health modernization?” will give a brief overview of our current public health system, and will provide examples of public health modernization in action! At the end, we will provide you with an introduction to the CLHO Public Health Modernization Roadmap to help you along your way!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77087E-DC7F-9941-9FFD-2C449F2245A5}" type="slidenum">
              <a:rPr lang="en-US" smtClean="0"/>
              <a:t>1</a:t>
            </a:fld>
            <a:endParaRPr lang="en-US"/>
          </a:p>
        </p:txBody>
      </p:sp>
    </p:spTree>
    <p:extLst>
      <p:ext uri="{BB962C8B-B14F-4D97-AF65-F5344CB8AC3E}">
        <p14:creationId xmlns:p14="http://schemas.microsoft.com/office/powerpoint/2010/main" val="3805334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are several key concepts that help to inform public health modernization implementation.   These include:</a:t>
            </a:r>
          </a:p>
          <a:p>
            <a:pPr marL="171450" lvl="0" indent="-171450">
              <a:buFont typeface="Arial"/>
              <a:buChar char="•"/>
            </a:pPr>
            <a:r>
              <a:rPr lang="en-US" sz="1200" kern="1200" dirty="0" smtClean="0">
                <a:solidFill>
                  <a:schemeClr val="tx1"/>
                </a:solidFill>
                <a:effectLst/>
                <a:latin typeface="+mn-lt"/>
                <a:ea typeface="+mn-ea"/>
                <a:cs typeface="+mn-cs"/>
              </a:rPr>
              <a:t>Focusing on fairness</a:t>
            </a:r>
          </a:p>
          <a:p>
            <a:pPr marL="171450" lvl="0" indent="-171450">
              <a:buFont typeface="Arial"/>
              <a:buChar char="•"/>
            </a:pPr>
            <a:r>
              <a:rPr lang="en-US" sz="1200" kern="1200" dirty="0" smtClean="0">
                <a:solidFill>
                  <a:schemeClr val="tx1"/>
                </a:solidFill>
                <a:effectLst/>
                <a:latin typeface="+mn-lt"/>
                <a:ea typeface="+mn-ea"/>
                <a:cs typeface="+mn-cs"/>
              </a:rPr>
              <a:t>Being driven by data</a:t>
            </a:r>
          </a:p>
          <a:p>
            <a:pPr marL="171450" lvl="0" indent="-171450">
              <a:buFont typeface="Arial"/>
              <a:buChar char="•"/>
            </a:pPr>
            <a:r>
              <a:rPr lang="en-US" sz="1200" kern="1200" dirty="0" smtClean="0">
                <a:solidFill>
                  <a:schemeClr val="tx1"/>
                </a:solidFill>
                <a:effectLst/>
                <a:latin typeface="+mn-lt"/>
                <a:ea typeface="+mn-ea"/>
                <a:cs typeface="+mn-cs"/>
              </a:rPr>
              <a:t>Improving the population health of people in Oregon in ways that are measurable and sustainable.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next few slides will overview these concepts in greater detail.</a:t>
            </a:r>
          </a:p>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10</a:t>
            </a:fld>
            <a:endParaRPr lang="en-US"/>
          </a:p>
        </p:txBody>
      </p:sp>
    </p:spTree>
    <p:extLst>
      <p:ext uri="{BB962C8B-B14F-4D97-AF65-F5344CB8AC3E}">
        <p14:creationId xmlns:p14="http://schemas.microsoft.com/office/powerpoint/2010/main" val="195156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Public health modernization will address fairness by supporting the implementation of a set of foundational</a:t>
            </a:r>
            <a:r>
              <a:rPr lang="en-US" sz="1200" kern="1200" baseline="0" dirty="0" smtClean="0">
                <a:solidFill>
                  <a:schemeClr val="tx1"/>
                </a:solidFill>
                <a:effectLst/>
                <a:latin typeface="+mn-lt"/>
                <a:ea typeface="+mn-ea"/>
                <a:cs typeface="+mn-cs"/>
              </a:rPr>
              <a:t> capabilities and programs across Oregon to ensure that a core set of public health services is available in every area of the state. At the same time, local public health authorities will have flexibility to determine the best method to implement the foundational capabilities and programs to meet each community’s unique needs, health gaps and health disparities.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In supporting a focus on fairness, one of the foundational capabilities is “health equity and cultural responsiveness”. The vision for this capability is to </a:t>
            </a:r>
            <a:r>
              <a:rPr lang="en-US" sz="1200" kern="1200" dirty="0" smtClean="0">
                <a:solidFill>
                  <a:schemeClr val="tx1"/>
                </a:solidFill>
                <a:effectLst/>
                <a:latin typeface="+mn-lt"/>
                <a:ea typeface="+mn-ea"/>
                <a:cs typeface="+mn-cs"/>
              </a:rPr>
              <a:t>ensure equal opportunity</a:t>
            </a:r>
            <a:r>
              <a:rPr lang="en-US" sz="1200" kern="1200" baseline="0" dirty="0" smtClean="0">
                <a:solidFill>
                  <a:schemeClr val="tx1"/>
                </a:solidFill>
                <a:effectLst/>
                <a:latin typeface="+mn-lt"/>
                <a:ea typeface="+mn-ea"/>
                <a:cs typeface="+mn-cs"/>
              </a:rPr>
              <a:t> to achieve the highest attainable level of health for all populations through policies, programs and strategies across the state that respond to the cultural factors that affect health. Also, the vision of this capability is to correct historic injustices borne by certain populations and prioritize the development of strong cultural responsiveness by public health organizations. Some functions for facilitating health equity and cultural responsiveness in public health modernization include:</a:t>
            </a:r>
          </a:p>
          <a:p>
            <a:endParaRPr lang="en-US" sz="1200" kern="1200" baseline="0" dirty="0" smtClean="0">
              <a:solidFill>
                <a:schemeClr val="tx1"/>
              </a:solidFill>
              <a:effectLst/>
              <a:latin typeface="+mn-lt"/>
              <a:ea typeface="+mn-ea"/>
              <a:cs typeface="+mn-cs"/>
            </a:endParaRPr>
          </a:p>
          <a:p>
            <a:pPr marL="171450" indent="-171450">
              <a:buFont typeface="Arial"/>
              <a:buChar char="•"/>
            </a:pPr>
            <a:r>
              <a:rPr lang="en-US" sz="1200" kern="1200" baseline="0" dirty="0" smtClean="0">
                <a:solidFill>
                  <a:schemeClr val="tx1"/>
                </a:solidFill>
                <a:effectLst/>
                <a:latin typeface="+mn-lt"/>
                <a:ea typeface="+mn-ea"/>
                <a:cs typeface="+mn-cs"/>
              </a:rPr>
              <a:t>Monitoring health status and tracking the conditions that influence health issues</a:t>
            </a:r>
          </a:p>
          <a:p>
            <a:pPr marL="171450" indent="-171450">
              <a:buFont typeface="Arial"/>
              <a:buChar char="•"/>
            </a:pPr>
            <a:r>
              <a:rPr lang="en-US" sz="1200" kern="1200" baseline="0" dirty="0" smtClean="0">
                <a:solidFill>
                  <a:schemeClr val="tx1"/>
                </a:solidFill>
                <a:effectLst/>
                <a:latin typeface="+mn-lt"/>
                <a:ea typeface="+mn-ea"/>
                <a:cs typeface="+mn-cs"/>
              </a:rPr>
              <a:t>Engaging with communities to identify and eliminate health disparities</a:t>
            </a:r>
          </a:p>
          <a:p>
            <a:pPr marL="171450" indent="-171450">
              <a:buFont typeface="Arial"/>
              <a:buChar char="•"/>
            </a:pPr>
            <a:r>
              <a:rPr lang="en-US" sz="1200" kern="1200" baseline="0" dirty="0" smtClean="0">
                <a:solidFill>
                  <a:schemeClr val="tx1"/>
                </a:solidFill>
                <a:effectLst/>
                <a:latin typeface="+mn-lt"/>
                <a:ea typeface="+mn-ea"/>
                <a:cs typeface="+mn-cs"/>
              </a:rPr>
              <a:t>Developing public health policies and plans to achieve health equity, protect people from health hazards and prevent health problems.</a:t>
            </a:r>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11</a:t>
            </a:fld>
            <a:endParaRPr lang="en-US"/>
          </a:p>
        </p:txBody>
      </p:sp>
    </p:spTree>
    <p:extLst>
      <p:ext uri="{BB962C8B-B14F-4D97-AF65-F5344CB8AC3E}">
        <p14:creationId xmlns:p14="http://schemas.microsoft.com/office/powerpoint/2010/main" val="2730502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Public health modernization is driven by data. Public health assessments are utilized to describe</a:t>
            </a:r>
            <a:r>
              <a:rPr lang="en-US" sz="1200" kern="1200" baseline="0" dirty="0" smtClean="0">
                <a:solidFill>
                  <a:schemeClr val="tx1"/>
                </a:solidFill>
                <a:effectLst/>
                <a:latin typeface="+mn-lt"/>
                <a:ea typeface="+mn-ea"/>
                <a:cs typeface="+mn-cs"/>
              </a:rPr>
              <a:t> the health of the population, identify areas for improvement, contributing factors that impact health outcomes, and assets and resources that can be mobilized to improve population health</a:t>
            </a:r>
            <a:r>
              <a:rPr lang="en-US" sz="1200" kern="1200" dirty="0" smtClean="0">
                <a:solidFill>
                  <a:schemeClr val="tx1"/>
                </a:solidFill>
                <a:effectLst/>
                <a:latin typeface="+mn-lt"/>
                <a:ea typeface="+mn-ea"/>
                <a:cs typeface="+mn-cs"/>
              </a:rPr>
              <a:t>. Public health assessments are part of the public health</a:t>
            </a:r>
            <a:r>
              <a:rPr lang="en-US" sz="1200" kern="1200" baseline="0" dirty="0" smtClean="0">
                <a:solidFill>
                  <a:schemeClr val="tx1"/>
                </a:solidFill>
                <a:effectLst/>
                <a:latin typeface="+mn-lt"/>
                <a:ea typeface="+mn-ea"/>
                <a:cs typeface="+mn-cs"/>
              </a:rPr>
              <a:t> system’s current practice of collecting, analyzing and reporting on population health data as a way to drive decision-making. In Oregon, it is solely public health’s responsibility to monitor disease rates and behaviors for the entire population. At a state-wide level, you can find population health data on the Oregon Health Authority’s website and in the Oregon Public Health State Health Improvement Plan also on the OHA website.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77087E-DC7F-9941-9FFD-2C449F2245A5}" type="slidenum">
              <a:rPr lang="en-US" smtClean="0"/>
              <a:t>12</a:t>
            </a:fld>
            <a:endParaRPr lang="en-US"/>
          </a:p>
        </p:txBody>
      </p:sp>
    </p:spTree>
    <p:extLst>
      <p:ext uri="{BB962C8B-B14F-4D97-AF65-F5344CB8AC3E}">
        <p14:creationId xmlns:p14="http://schemas.microsoft.com/office/powerpoint/2010/main" val="2359868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addition to public health assessments, as part of Oregon’s path to modernize the public health system by</a:t>
            </a:r>
            <a:r>
              <a:rPr lang="en-US" sz="1200" kern="1200" baseline="0" dirty="0" smtClean="0">
                <a:solidFill>
                  <a:schemeClr val="tx1"/>
                </a:solidFill>
                <a:effectLst/>
                <a:latin typeface="+mn-lt"/>
                <a:ea typeface="+mn-ea"/>
                <a:cs typeface="+mn-cs"/>
              </a:rPr>
              <a:t> using data</a:t>
            </a:r>
            <a:r>
              <a:rPr lang="en-US" sz="1200" kern="1200" dirty="0" smtClean="0">
                <a:solidFill>
                  <a:schemeClr val="tx1"/>
                </a:solidFill>
                <a:effectLst/>
                <a:latin typeface="+mn-lt"/>
                <a:ea typeface="+mn-ea"/>
                <a:cs typeface="+mn-cs"/>
              </a:rPr>
              <a:t>, Oregon’s governmental public health authorities were asked to assess their current implementation of the public health modernization framework, and the full cost of implementation for each of the 11 programs and capabilities. The results of this assessment can be read in the </a:t>
            </a:r>
            <a:r>
              <a:rPr lang="en-US" sz="1200" i="1" kern="1200" dirty="0" smtClean="0">
                <a:solidFill>
                  <a:schemeClr val="tx1"/>
                </a:solidFill>
                <a:effectLst/>
                <a:latin typeface="+mn-lt"/>
                <a:ea typeface="+mn-ea"/>
                <a:cs typeface="+mn-cs"/>
              </a:rPr>
              <a:t>2016 Oregon State Public Health Modernization Assessment Report </a:t>
            </a:r>
            <a:r>
              <a:rPr lang="en-US" sz="1200" kern="1200" dirty="0" smtClean="0">
                <a:solidFill>
                  <a:schemeClr val="tx1"/>
                </a:solidFill>
                <a:effectLst/>
                <a:latin typeface="+mn-lt"/>
                <a:ea typeface="+mn-ea"/>
                <a:cs typeface="+mn-cs"/>
              </a:rPr>
              <a:t>prepared by </a:t>
            </a:r>
            <a:r>
              <a:rPr lang="en-US" sz="1200" kern="1200" dirty="0" err="1" smtClean="0">
                <a:solidFill>
                  <a:schemeClr val="tx1"/>
                </a:solidFill>
                <a:effectLst/>
                <a:latin typeface="+mn-lt"/>
                <a:ea typeface="+mn-ea"/>
                <a:cs typeface="+mn-cs"/>
              </a:rPr>
              <a:t>Berk</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Also, the bar graph image here from the</a:t>
            </a:r>
            <a:r>
              <a:rPr lang="en-US" sz="1200" kern="1200" dirty="0" smtClean="0">
                <a:solidFill>
                  <a:schemeClr val="tx1"/>
                </a:solidFill>
                <a:effectLst/>
                <a:latin typeface="+mn-lt"/>
                <a:ea typeface="+mn-ea"/>
                <a:cs typeface="+mn-cs"/>
              </a:rPr>
              <a:t> report shows the data for the current state of implementation for the communicable disease program.</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13</a:t>
            </a:fld>
            <a:endParaRPr lang="en-US"/>
          </a:p>
        </p:txBody>
      </p:sp>
    </p:spTree>
    <p:extLst>
      <p:ext uri="{BB962C8B-B14F-4D97-AF65-F5344CB8AC3E}">
        <p14:creationId xmlns:p14="http://schemas.microsoft.com/office/powerpoint/2010/main" val="456740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Finally, as another example</a:t>
            </a:r>
            <a:r>
              <a:rPr lang="en-US" sz="1200" kern="1200" baseline="0" dirty="0" smtClean="0">
                <a:solidFill>
                  <a:schemeClr val="tx1"/>
                </a:solidFill>
                <a:effectLst/>
                <a:latin typeface="+mn-lt"/>
                <a:ea typeface="+mn-ea"/>
                <a:cs typeface="+mn-cs"/>
              </a:rPr>
              <a:t> of a focus on data, </a:t>
            </a:r>
            <a:r>
              <a:rPr lang="en-US" sz="1200" kern="1200" dirty="0" smtClean="0">
                <a:solidFill>
                  <a:schemeClr val="tx1"/>
                </a:solidFill>
                <a:effectLst/>
                <a:latin typeface="+mn-lt"/>
                <a:ea typeface="+mn-ea"/>
                <a:cs typeface="+mn-cs"/>
              </a:rPr>
              <a:t>in June 2017, Oregon’s </a:t>
            </a:r>
            <a:r>
              <a:rPr lang="en-US" sz="1200" kern="1200" dirty="0" smtClean="0">
                <a:solidFill>
                  <a:schemeClr val="tx1"/>
                </a:solidFill>
                <a:effectLst/>
                <a:latin typeface="+mn-lt"/>
                <a:ea typeface="+mn-ea"/>
                <a:cs typeface="+mn-cs"/>
                <a:hlinkClick r:id="rId3"/>
              </a:rPr>
              <a:t>Public Health Advisory Board</a:t>
            </a:r>
            <a:r>
              <a:rPr lang="en-US" sz="1200" kern="1200" dirty="0" smtClean="0">
                <a:solidFill>
                  <a:schemeClr val="tx1"/>
                </a:solidFill>
                <a:effectLst/>
                <a:latin typeface="+mn-lt"/>
                <a:ea typeface="+mn-ea"/>
                <a:cs typeface="+mn-cs"/>
              </a:rPr>
              <a:t> (PHAB) established a set of accountability metrics to track progress towards the </a:t>
            </a:r>
            <a:r>
              <a:rPr lang="en-US" sz="1200" kern="1200" dirty="0" smtClean="0">
                <a:solidFill>
                  <a:schemeClr val="tx1"/>
                </a:solidFill>
                <a:effectLst/>
                <a:latin typeface="+mn-lt"/>
                <a:ea typeface="+mn-ea"/>
                <a:cs typeface="+mn-cs"/>
                <a:hlinkClick r:id="rId4"/>
              </a:rPr>
              <a:t>modernization of Oregon’s public health system</a:t>
            </a:r>
            <a:r>
              <a:rPr lang="en-US" sz="1200" kern="1200" dirty="0" smtClean="0">
                <a:solidFill>
                  <a:schemeClr val="tx1"/>
                </a:solidFill>
                <a:effectLst/>
                <a:latin typeface="+mn-lt"/>
                <a:ea typeface="+mn-ea"/>
                <a:cs typeface="+mn-cs"/>
              </a:rPr>
              <a:t>. These metrics emphasize Oregon’s population health priorities and help identify when goals aren’t being met.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77087E-DC7F-9941-9FFD-2C449F2245A5}" type="slidenum">
              <a:rPr lang="en-US" smtClean="0"/>
              <a:t>14</a:t>
            </a:fld>
            <a:endParaRPr lang="en-US"/>
          </a:p>
        </p:txBody>
      </p:sp>
    </p:spTree>
    <p:extLst>
      <p:ext uri="{BB962C8B-B14F-4D97-AF65-F5344CB8AC3E}">
        <p14:creationId xmlns:p14="http://schemas.microsoft.com/office/powerpoint/2010/main" val="1205957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part of modernization, there will also be a focus on prevention at a population health level. A population health approach fosters the conditions that make healthy communities so that more individuals can benefit from good health outcomes. Regular community health assessments, at least every 5 years, will be used to identify population level priorities and interventions to improve community health and offer baseline measures to improve the health of people in Oregon over time in a manner that is sustainable. </a:t>
            </a:r>
          </a:p>
          <a:p>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15</a:t>
            </a:fld>
            <a:endParaRPr lang="en-US"/>
          </a:p>
        </p:txBody>
      </p:sp>
    </p:spTree>
    <p:extLst>
      <p:ext uri="{BB962C8B-B14F-4D97-AF65-F5344CB8AC3E}">
        <p14:creationId xmlns:p14="http://schemas.microsoft.com/office/powerpoint/2010/main" val="3509263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rPr>
              <a:t>The Public Health Modernization Manual</a:t>
            </a:r>
            <a:r>
              <a:rPr lang="en-US" sz="1200" u="none" kern="1200" baseline="0" dirty="0" smtClean="0">
                <a:solidFill>
                  <a:schemeClr val="tx1"/>
                </a:solidFill>
                <a:effectLst/>
                <a:latin typeface="+mn-lt"/>
                <a:ea typeface="+mn-ea"/>
                <a:cs typeface="+mn-cs"/>
              </a:rPr>
              <a:t> developed by public health stakeholders in collaboration with the Oregon Health Authority Public Health Division in 2015, after the passing of Bill 3100, outlines what public health modernization looks like in practice.</a:t>
            </a:r>
            <a:r>
              <a:rPr lang="en-US" sz="1200" kern="1200" dirty="0" smtClean="0">
                <a:solidFill>
                  <a:schemeClr val="tx1"/>
                </a:solidFill>
                <a:effectLst/>
                <a:latin typeface="+mn-lt"/>
                <a:ea typeface="+mn-ea"/>
                <a:cs typeface="+mn-cs"/>
              </a:rPr>
              <a:t> The manual describes each foundational capability and program in detail, outlining successful implementation for each foundational element. To guide implementation, the manual outlines, the core system functions, roles, deliverables and critical resources of each of the 7 foundational capabilities and each of the 4 foundational programs. </a:t>
            </a:r>
          </a:p>
          <a:p>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16</a:t>
            </a:fld>
            <a:endParaRPr lang="en-US"/>
          </a:p>
        </p:txBody>
      </p:sp>
    </p:spTree>
    <p:extLst>
      <p:ext uri="{BB962C8B-B14F-4D97-AF65-F5344CB8AC3E}">
        <p14:creationId xmlns:p14="http://schemas.microsoft.com/office/powerpoint/2010/main" val="3829933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see what public health modernization means in practice, let’s take a look at an example of the full implementation of a public health project through the lens of the Prevention and Health Promotion foundational program. The first example will be a Suicide Prevention program that emerged recently in one county in Oregon. This Suicide Prevention project was developed after a Community Health Assessment identified suicide as priority health area. With this focus in mind, a community health improvement plan was developed that included suicide prevention as a focus.</a:t>
            </a:r>
          </a:p>
          <a:p>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17</a:t>
            </a:fld>
            <a:endParaRPr lang="en-US"/>
          </a:p>
        </p:txBody>
      </p:sp>
    </p:spTree>
    <p:extLst>
      <p:ext uri="{BB962C8B-B14F-4D97-AF65-F5344CB8AC3E}">
        <p14:creationId xmlns:p14="http://schemas.microsoft.com/office/powerpoint/2010/main" val="2326044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Public Health Modernization Manual each of the foundational programs and capabilities begins with a list of core system functions that will be presented in a fully implemented program or capability.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77087E-DC7F-9941-9FFD-2C449F2245A5}" type="slidenum">
              <a:rPr lang="en-US" smtClean="0"/>
              <a:t>18</a:t>
            </a:fld>
            <a:endParaRPr lang="en-US"/>
          </a:p>
        </p:txBody>
      </p:sp>
    </p:spTree>
    <p:extLst>
      <p:ext uri="{BB962C8B-B14F-4D97-AF65-F5344CB8AC3E}">
        <p14:creationId xmlns:p14="http://schemas.microsoft.com/office/powerpoint/2010/main" val="1102036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the purposes of our example(s) we have listed the core system elements for prevention and health promotion, those functions are:</a:t>
            </a:r>
          </a:p>
          <a:p>
            <a:pPr marL="171450" lvl="0" indent="-171450">
              <a:buFont typeface="Arial"/>
              <a:buChar char="•"/>
            </a:pPr>
            <a:r>
              <a:rPr lang="en-US" sz="1200" kern="1200" dirty="0" smtClean="0">
                <a:solidFill>
                  <a:schemeClr val="tx1"/>
                </a:solidFill>
                <a:effectLst/>
                <a:latin typeface="+mn-lt"/>
                <a:ea typeface="+mn-ea"/>
                <a:cs typeface="+mn-cs"/>
              </a:rPr>
              <a:t>Focus on issues that affect social, emotional, and physical health and safety </a:t>
            </a:r>
          </a:p>
          <a:p>
            <a:pPr marL="171450" lvl="0" indent="-171450">
              <a:buFont typeface="Arial"/>
              <a:buChar char="•"/>
            </a:pPr>
            <a:r>
              <a:rPr lang="en-US" sz="1200" kern="1200" dirty="0" smtClean="0">
                <a:solidFill>
                  <a:schemeClr val="tx1"/>
                </a:solidFill>
                <a:effectLst/>
                <a:latin typeface="+mn-lt"/>
                <a:ea typeface="+mn-ea"/>
                <a:cs typeface="+mn-cs"/>
              </a:rPr>
              <a:t>Programs that specifically address contributors to chronic disease such as poor nutrition and inadequate physical activity, substance use disorders, tobacco use, mental health, oral health, injuries and suicide, and </a:t>
            </a:r>
          </a:p>
          <a:p>
            <a:pPr marL="171450" lvl="0" indent="-171450">
              <a:buFont typeface="Arial"/>
              <a:buChar char="•"/>
            </a:pPr>
            <a:r>
              <a:rPr lang="en-US" sz="1200" kern="1200" dirty="0" smtClean="0">
                <a:solidFill>
                  <a:schemeClr val="tx1"/>
                </a:solidFill>
                <a:effectLst/>
                <a:latin typeface="+mn-lt"/>
                <a:ea typeface="+mn-ea"/>
                <a:cs typeface="+mn-cs"/>
              </a:rPr>
              <a:t>Use policies and systems to address root causes, or social and environmental determinants, of poor health.</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19</a:t>
            </a:fld>
            <a:endParaRPr lang="en-US"/>
          </a:p>
        </p:txBody>
      </p:sp>
    </p:spTree>
    <p:extLst>
      <p:ext uri="{BB962C8B-B14F-4D97-AF65-F5344CB8AC3E}">
        <p14:creationId xmlns:p14="http://schemas.microsoft.com/office/powerpoint/2010/main" val="645406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begin answering the question “What is public health modernization” we need to start with the history, basic goal, and structure of public health modernization. In 2015 the Oregon state legislature passed house Bill 3100, which implemented a new model for public health in Oregon based on recommendations made by the Task Force on the Future of Public Health Services. The goal of public health modernization is to implement a common set of core public health capabilities and programs and ensure that these foundational capabilities and programs are present in all communities in the state.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77087E-DC7F-9941-9FFD-2C449F2245A5}" type="slidenum">
              <a:rPr lang="en-US" smtClean="0"/>
              <a:t>2</a:t>
            </a:fld>
            <a:endParaRPr lang="en-US"/>
          </a:p>
        </p:txBody>
      </p:sp>
    </p:spTree>
    <p:extLst>
      <p:ext uri="{BB962C8B-B14F-4D97-AF65-F5344CB8AC3E}">
        <p14:creationId xmlns:p14="http://schemas.microsoft.com/office/powerpoint/2010/main" val="1204071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Each capability and program has specific roles as outlined in the Public Health Modernization manual. We will go through each role for the prevention and health promotion foundational program and explain how our program example of Suicide Prevention filled that role.</a:t>
            </a:r>
          </a:p>
          <a:p>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20</a:t>
            </a:fld>
            <a:endParaRPr lang="en-US"/>
          </a:p>
        </p:txBody>
      </p:sp>
    </p:spTree>
    <p:extLst>
      <p:ext uri="{BB962C8B-B14F-4D97-AF65-F5344CB8AC3E}">
        <p14:creationId xmlns:p14="http://schemas.microsoft.com/office/powerpoint/2010/main" val="234116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first role for prevention and health promotion is:</a:t>
            </a:r>
          </a:p>
          <a:p>
            <a:r>
              <a:rPr lang="en-US" sz="1200" kern="1200" dirty="0" smtClean="0">
                <a:solidFill>
                  <a:schemeClr val="tx1"/>
                </a:solidFill>
                <a:effectLst/>
                <a:latin typeface="+mn-lt"/>
                <a:ea typeface="+mn-ea"/>
                <a:cs typeface="+mn-cs"/>
              </a:rPr>
              <a:t>Collect, standardize, analyze, coordinate, use and disseminate data</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example: In order to better understand populations most at risk of suicide, a Suicide Fatality Review Committee was established to evaluate the circumstances leading up to suicide to inform prevention efforts.</a:t>
            </a:r>
          </a:p>
          <a:p>
            <a:endParaRPr lang="en-US" dirty="0">
              <a:solidFill>
                <a:srgbClr val="C00000"/>
              </a:solidFill>
            </a:endParaRPr>
          </a:p>
        </p:txBody>
      </p:sp>
      <p:sp>
        <p:nvSpPr>
          <p:cNvPr id="4" name="Slide Number Placeholder 3"/>
          <p:cNvSpPr>
            <a:spLocks noGrp="1"/>
          </p:cNvSpPr>
          <p:nvPr>
            <p:ph type="sldNum" sz="quarter" idx="10"/>
          </p:nvPr>
        </p:nvSpPr>
        <p:spPr/>
        <p:txBody>
          <a:bodyPr/>
          <a:lstStyle/>
          <a:p>
            <a:fld id="{7077087E-DC7F-9941-9FFD-2C449F2245A5}" type="slidenum">
              <a:rPr lang="en-US" smtClean="0"/>
              <a:t>21</a:t>
            </a:fld>
            <a:endParaRPr lang="en-US"/>
          </a:p>
        </p:txBody>
      </p:sp>
    </p:spTree>
    <p:extLst>
      <p:ext uri="{BB962C8B-B14F-4D97-AF65-F5344CB8AC3E}">
        <p14:creationId xmlns:p14="http://schemas.microsoft.com/office/powerpoint/2010/main" val="358699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second role for prevention and health promotion is:</a:t>
            </a:r>
          </a:p>
          <a:p>
            <a:r>
              <a:rPr lang="en-US" sz="1200" kern="1200" dirty="0" smtClean="0">
                <a:solidFill>
                  <a:schemeClr val="tx1"/>
                </a:solidFill>
                <a:effectLst/>
                <a:latin typeface="+mn-lt"/>
                <a:ea typeface="+mn-ea"/>
                <a:cs typeface="+mn-cs"/>
              </a:rPr>
              <a:t>Provide timely, relevant and accurate information about social, emotional and physical health and safety.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example: In order to build the capacity of partners working in suicide prevention, the initiative has focused on training including the development of a training website and delivery of Applied Suicide Intervention Skills Training and Mental Health First Aid.</a:t>
            </a:r>
          </a:p>
          <a:p>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22</a:t>
            </a:fld>
            <a:endParaRPr lang="en-US"/>
          </a:p>
        </p:txBody>
      </p:sp>
    </p:spTree>
    <p:extLst>
      <p:ext uri="{BB962C8B-B14F-4D97-AF65-F5344CB8AC3E}">
        <p14:creationId xmlns:p14="http://schemas.microsoft.com/office/powerpoint/2010/main" val="1423102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third role for prevention and health promotion is:</a:t>
            </a:r>
          </a:p>
          <a:p>
            <a:r>
              <a:rPr lang="en-US" sz="1200" kern="1200" dirty="0" smtClean="0">
                <a:solidFill>
                  <a:schemeClr val="tx1"/>
                </a:solidFill>
                <a:effectLst/>
                <a:latin typeface="+mn-lt"/>
                <a:ea typeface="+mn-ea"/>
                <a:cs typeface="+mn-cs"/>
              </a:rPr>
              <a:t>Convene stakeholders, engage statewide organizations and partners, and cultivate leadership and vision for prevention and health promotion policies, programs and strategies.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example: A Suicide Prevention Council (SPC) was formed with first responders, faith community, law enforcement officers, government organizations, educators, survivors, mental health care providers and others. The SPC is guided by a collective impact approach to ensure a common agenda, ongoing communication, and mutually reinforcing strategies. The success of the collective impact approach is being measured on an on-going basis.</a:t>
            </a:r>
          </a:p>
          <a:p>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23</a:t>
            </a:fld>
            <a:endParaRPr lang="en-US"/>
          </a:p>
        </p:txBody>
      </p:sp>
    </p:spTree>
    <p:extLst>
      <p:ext uri="{BB962C8B-B14F-4D97-AF65-F5344CB8AC3E}">
        <p14:creationId xmlns:p14="http://schemas.microsoft.com/office/powerpoint/2010/main" val="4170053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fourth role for prevention and health promotion is:</a:t>
            </a:r>
          </a:p>
          <a:p>
            <a:r>
              <a:rPr lang="en-US" sz="1200" kern="1200" dirty="0" smtClean="0">
                <a:solidFill>
                  <a:schemeClr val="tx1"/>
                </a:solidFill>
                <a:effectLst/>
                <a:latin typeface="+mn-lt"/>
                <a:ea typeface="+mn-ea"/>
                <a:cs typeface="+mn-cs"/>
              </a:rPr>
              <a:t>Develop a prioritized plan to address health needs using policy, systems, and environmental change strategies, and implement policies, programs, and strategies.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example: In order to promote suicide prevention as a core component of health care services, the Suicide</a:t>
            </a:r>
            <a:r>
              <a:rPr lang="en-US" sz="1200" kern="1200" baseline="0" dirty="0" smtClean="0">
                <a:solidFill>
                  <a:schemeClr val="tx1"/>
                </a:solidFill>
                <a:effectLst/>
                <a:latin typeface="+mn-lt"/>
                <a:ea typeface="+mn-ea"/>
                <a:cs typeface="+mn-cs"/>
              </a:rPr>
              <a:t> Prevention Council </a:t>
            </a:r>
            <a:r>
              <a:rPr lang="en-US" sz="1200" kern="1200" dirty="0" smtClean="0">
                <a:solidFill>
                  <a:schemeClr val="tx1"/>
                </a:solidFill>
                <a:effectLst/>
                <a:latin typeface="+mn-lt"/>
                <a:ea typeface="+mn-ea"/>
                <a:cs typeface="+mn-cs"/>
              </a:rPr>
              <a:t>has been working with local health organizations to promote a Zero Suicide Initiative which has involved hosting trainings on how to assess and manage suicide risk (e.g. in post-discharge planning).</a:t>
            </a:r>
          </a:p>
          <a:p>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24</a:t>
            </a:fld>
            <a:endParaRPr lang="en-US"/>
          </a:p>
        </p:txBody>
      </p:sp>
    </p:spTree>
    <p:extLst>
      <p:ext uri="{BB962C8B-B14F-4D97-AF65-F5344CB8AC3E}">
        <p14:creationId xmlns:p14="http://schemas.microsoft.com/office/powerpoint/2010/main" val="71780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fifth role for prevention and health promotion is:</a:t>
            </a:r>
          </a:p>
          <a:p>
            <a:r>
              <a:rPr lang="en-US" sz="1200" kern="1200" dirty="0" smtClean="0">
                <a:solidFill>
                  <a:schemeClr val="tx1"/>
                </a:solidFill>
                <a:effectLst/>
                <a:latin typeface="+mn-lt"/>
                <a:ea typeface="+mn-ea"/>
                <a:cs typeface="+mn-cs"/>
              </a:rPr>
              <a:t>Implement Policies, Programs and Strategies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example: In the Suicide Prevention case study, the county is implementing its suicide prevention work under a Community Health Improvement Plan. The objectives of the suicide prevention program align with the county’s goals under the plan such as integrating suicide prevention activities across multiple sectors, promoting responsible media reporting, and reducing access to lethal means. </a:t>
            </a:r>
          </a:p>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25</a:t>
            </a:fld>
            <a:endParaRPr lang="en-US"/>
          </a:p>
        </p:txBody>
      </p:sp>
    </p:spTree>
    <p:extLst>
      <p:ext uri="{BB962C8B-B14F-4D97-AF65-F5344CB8AC3E}">
        <p14:creationId xmlns:p14="http://schemas.microsoft.com/office/powerpoint/2010/main" val="3776251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addition to outlining core system functions and roles, the Public Health Modernization Manual also delineates a set of deliverables for each program and capability. For prevention and health promotion those deliverables are:</a:t>
            </a:r>
          </a:p>
          <a:p>
            <a:pPr lvl="0"/>
            <a:r>
              <a:rPr lang="en-US" sz="1200" kern="1200" dirty="0" smtClean="0">
                <a:solidFill>
                  <a:schemeClr val="tx1"/>
                </a:solidFill>
                <a:effectLst/>
                <a:latin typeface="+mn-lt"/>
                <a:ea typeface="+mn-ea"/>
                <a:cs typeface="+mn-cs"/>
              </a:rPr>
              <a:t>Statewide and local summaries</a:t>
            </a:r>
          </a:p>
          <a:p>
            <a:pPr lvl="0"/>
            <a:r>
              <a:rPr lang="en-US" sz="1200" kern="1200" dirty="0" smtClean="0">
                <a:solidFill>
                  <a:schemeClr val="tx1"/>
                </a:solidFill>
                <a:effectLst/>
                <a:latin typeface="+mn-lt"/>
                <a:ea typeface="+mn-ea"/>
                <a:cs typeface="+mn-cs"/>
              </a:rPr>
              <a:t>Documented strategies shared with stakeholders</a:t>
            </a:r>
          </a:p>
          <a:p>
            <a:r>
              <a:rPr lang="en-US" sz="1200" kern="1200" dirty="0" smtClean="0">
                <a:solidFill>
                  <a:schemeClr val="tx1"/>
                </a:solidFill>
                <a:effectLst/>
                <a:latin typeface="+mn-lt"/>
                <a:ea typeface="+mn-ea"/>
                <a:cs typeface="+mn-cs"/>
              </a:rPr>
              <a:t>For example: In the Suicide Prevention example, the county communicates details of its initiative through regular progress reports available online.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77087E-DC7F-9941-9FFD-2C449F2245A5}" type="slidenum">
              <a:rPr lang="en-US" smtClean="0"/>
              <a:t>26</a:t>
            </a:fld>
            <a:endParaRPr lang="en-US"/>
          </a:p>
        </p:txBody>
      </p:sp>
    </p:spTree>
    <p:extLst>
      <p:ext uri="{BB962C8B-B14F-4D97-AF65-F5344CB8AC3E}">
        <p14:creationId xmlns:p14="http://schemas.microsoft.com/office/powerpoint/2010/main" val="116413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the Public</a:t>
            </a:r>
            <a:r>
              <a:rPr lang="en-US" baseline="0" dirty="0" smtClean="0"/>
              <a:t> Health Modernization Manual identifies Critical Tools and Resources</a:t>
            </a:r>
            <a:r>
              <a:rPr lang="en-US" dirty="0" smtClean="0"/>
              <a:t> for each foundational</a:t>
            </a:r>
            <a:r>
              <a:rPr lang="en-US" baseline="0" dirty="0" smtClean="0"/>
              <a:t> program. For prevention and health promotion, these include routine surveillance and the state health improvement plan.</a:t>
            </a:r>
          </a:p>
          <a:p>
            <a:endParaRPr lang="en-US" baseline="0" dirty="0" smtClean="0"/>
          </a:p>
          <a:p>
            <a:r>
              <a:rPr lang="en-US" baseline="0" dirty="0" smtClean="0"/>
              <a:t>For example: In the suicide prevention case study, the initiative has been collecting data on recent suicides and its community health assessment to inform suicide prevention efforts.</a:t>
            </a:r>
          </a:p>
        </p:txBody>
      </p:sp>
      <p:sp>
        <p:nvSpPr>
          <p:cNvPr id="4" name="Slide Number Placeholder 3"/>
          <p:cNvSpPr>
            <a:spLocks noGrp="1"/>
          </p:cNvSpPr>
          <p:nvPr>
            <p:ph type="sldNum" sz="quarter" idx="10"/>
          </p:nvPr>
        </p:nvSpPr>
        <p:spPr/>
        <p:txBody>
          <a:bodyPr/>
          <a:lstStyle/>
          <a:p>
            <a:fld id="{7077087E-DC7F-9941-9FFD-2C449F2245A5}" type="slidenum">
              <a:rPr lang="en-US" smtClean="0"/>
              <a:t>27</a:t>
            </a:fld>
            <a:endParaRPr lang="en-US"/>
          </a:p>
        </p:txBody>
      </p:sp>
    </p:spTree>
    <p:extLst>
      <p:ext uri="{BB962C8B-B14F-4D97-AF65-F5344CB8AC3E}">
        <p14:creationId xmlns:p14="http://schemas.microsoft.com/office/powerpoint/2010/main" val="2297382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It</a:t>
            </a:r>
            <a:r>
              <a:rPr lang="en-US" sz="1200" kern="1200" baseline="0" dirty="0" smtClean="0">
                <a:solidFill>
                  <a:schemeClr val="tx1"/>
                </a:solidFill>
                <a:effectLst/>
                <a:latin typeface="+mn-lt"/>
                <a:ea typeface="+mn-ea"/>
                <a:cs typeface="+mn-cs"/>
              </a:rPr>
              <a:t> was mentioned earlier that there are already some examples of public health modernization in progress in Oregon. We will touch on a few now.</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28</a:t>
            </a:fld>
            <a:endParaRPr lang="en-US"/>
          </a:p>
        </p:txBody>
      </p:sp>
    </p:spTree>
    <p:extLst>
      <p:ext uri="{BB962C8B-B14F-4D97-AF65-F5344CB8AC3E}">
        <p14:creationId xmlns:p14="http://schemas.microsoft.com/office/powerpoint/2010/main" val="5506787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 example of public health modernization currently</a:t>
            </a:r>
            <a:r>
              <a:rPr lang="en-US" sz="1200" kern="1200" baseline="0" dirty="0" smtClean="0">
                <a:solidFill>
                  <a:schemeClr val="tx1"/>
                </a:solidFill>
                <a:effectLst/>
                <a:latin typeface="+mn-lt"/>
                <a:ea typeface="+mn-ea"/>
                <a:cs typeface="+mn-cs"/>
              </a:rPr>
              <a:t> occurring in Oregon is cross-jurisdictional sharing. </a:t>
            </a:r>
            <a:r>
              <a:rPr lang="en-US" sz="1200" kern="1200" dirty="0" smtClean="0">
                <a:solidFill>
                  <a:schemeClr val="tx1"/>
                </a:solidFill>
                <a:effectLst/>
                <a:latin typeface="+mn-lt"/>
                <a:ea typeface="+mn-ea"/>
                <a:cs typeface="+mn-cs"/>
              </a:rPr>
              <a:t>For instance, an analysis was conducted by CHLO and the Rede Group demonstrating a variety of cross-jurisdictional sharing across Foundational Public Health Programs . The analysis revealed that many local health departments have innovated to partner with neighboring jurisdictions to increase efficiency and provide greater value to their communities through cross-jurisdictional sharing. For instance, three counties have established an arrangement to share an environmental health specialist to meet their shared need of only requiring an employee in this role on a part-time basis.</a:t>
            </a:r>
          </a:p>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29</a:t>
            </a:fld>
            <a:endParaRPr lang="en-US"/>
          </a:p>
        </p:txBody>
      </p:sp>
    </p:spTree>
    <p:extLst>
      <p:ext uri="{BB962C8B-B14F-4D97-AF65-F5344CB8AC3E}">
        <p14:creationId xmlns:p14="http://schemas.microsoft.com/office/powerpoint/2010/main" val="877086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public health modernization, there are 7 foundational capabilities and 4 foundational programs:</a:t>
            </a:r>
          </a:p>
          <a:p>
            <a:r>
              <a:rPr lang="en-US" sz="1200" kern="1200" dirty="0" smtClean="0">
                <a:solidFill>
                  <a:schemeClr val="tx1"/>
                </a:solidFill>
                <a:effectLst/>
                <a:latin typeface="+mn-lt"/>
                <a:ea typeface="+mn-ea"/>
                <a:cs typeface="+mn-cs"/>
              </a:rPr>
              <a:t>Foundational capabilities are the knowledge, skills, and abilities needed to successfully implement foundational programs. The 7 foundational capabilities are: leadership and organizational competencies, health equity and responsiveness, community partnership development, assessment and epidemiology, policy and planning, communications, and emergency preparedness and response.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Foundational programs include topic- and disease-specific work to achieve improved health outcomes, such as a decrease in the prevalence of a particular disease or health risk behavior. The 4 foundational programs are: communicable disease control, prevention and health promotion, environmental health, and access to clinical preventative services. </a:t>
            </a:r>
          </a:p>
          <a:p>
            <a:pPr marL="0" lvl="0" indent="0">
              <a:buFont typeface="Arial"/>
              <a:buNone/>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3</a:t>
            </a:fld>
            <a:endParaRPr lang="en-US"/>
          </a:p>
        </p:txBody>
      </p:sp>
    </p:spTree>
    <p:extLst>
      <p:ext uri="{BB962C8B-B14F-4D97-AF65-F5344CB8AC3E}">
        <p14:creationId xmlns:p14="http://schemas.microsoft.com/office/powerpoint/2010/main" val="3453302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analysis also demonstrated cross-jurisdictional sharing across Foundational Public Health Capabilities. For example, a few counties have described sharing communications across jurisdictions on the topic of health promotion and prevention to identify shared priorities and to plan for emerging issues.</a:t>
            </a:r>
          </a:p>
          <a:p>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30</a:t>
            </a:fld>
            <a:endParaRPr lang="en-US"/>
          </a:p>
        </p:txBody>
      </p:sp>
    </p:spTree>
    <p:extLst>
      <p:ext uri="{BB962C8B-B14F-4D97-AF65-F5344CB8AC3E}">
        <p14:creationId xmlns:p14="http://schemas.microsoft.com/office/powerpoint/2010/main" val="4185928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addition to cross-jurisdictional sharing across health departments, cross-sector partnerships to improve community health are another avenue occurring to modernize the public health system. Recently, the Oregon Health Authority and Rede Group collected case-studies on five examples of cross-sector partnerships in public health addressing childhood obesity, food security, access to healthy eating and physical activity, support for preconception health, the health of mothers and babies. </a:t>
            </a:r>
          </a:p>
          <a:p>
            <a:endParaRPr lang="en-US" baseline="0" dirty="0" smtClean="0"/>
          </a:p>
          <a:p>
            <a:r>
              <a:rPr lang="en-US" baseline="0" dirty="0" smtClean="0"/>
              <a:t>These partnerships often involved public health along with health care, community-based organizations and government who demonstrated shared goals, shared metrics and shared values as a way to achieve shared resources, local solutions and healthy communities.</a:t>
            </a:r>
          </a:p>
          <a:p>
            <a:endParaRPr lang="en-US" baseline="0" dirty="0" smtClean="0"/>
          </a:p>
        </p:txBody>
      </p:sp>
      <p:sp>
        <p:nvSpPr>
          <p:cNvPr id="4" name="Slide Number Placeholder 3"/>
          <p:cNvSpPr>
            <a:spLocks noGrp="1"/>
          </p:cNvSpPr>
          <p:nvPr>
            <p:ph type="sldNum" sz="quarter" idx="10"/>
          </p:nvPr>
        </p:nvSpPr>
        <p:spPr/>
        <p:txBody>
          <a:bodyPr/>
          <a:lstStyle/>
          <a:p>
            <a:fld id="{7077087E-DC7F-9941-9FFD-2C449F2245A5}" type="slidenum">
              <a:rPr lang="en-US" smtClean="0"/>
              <a:t>31</a:t>
            </a:fld>
            <a:endParaRPr lang="en-US"/>
          </a:p>
        </p:txBody>
      </p:sp>
    </p:spTree>
    <p:extLst>
      <p:ext uri="{BB962C8B-B14F-4D97-AF65-F5344CB8AC3E}">
        <p14:creationId xmlns:p14="http://schemas.microsoft.com/office/powerpoint/2010/main" val="942997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one example, one region sought to improve health for mothers and babies by creating a systematized approach for referring women to prenatal health care and creating a regional tracking and coordination system.</a:t>
            </a:r>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32</a:t>
            </a:fld>
            <a:endParaRPr lang="en-US"/>
          </a:p>
        </p:txBody>
      </p:sp>
    </p:spTree>
    <p:extLst>
      <p:ext uri="{BB962C8B-B14F-4D97-AF65-F5344CB8AC3E}">
        <p14:creationId xmlns:p14="http://schemas.microsoft.com/office/powerpoint/2010/main" val="9429975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However,</a:t>
            </a:r>
            <a:r>
              <a:rPr lang="en-US" baseline="0" dirty="0" smtClean="0"/>
              <a:t> while we have promising examples of public health modernization in Oregon. There is huge opportunity to scale up efforts and build on our current activities.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Earlier we mentioned </a:t>
            </a:r>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2016 Oregon State Public Health Modernization Assessment Report </a:t>
            </a:r>
            <a:r>
              <a:rPr lang="en-US" sz="1200" kern="1200" dirty="0" smtClean="0">
                <a:solidFill>
                  <a:schemeClr val="tx1"/>
                </a:solidFill>
                <a:effectLst/>
                <a:latin typeface="+mn-lt"/>
                <a:ea typeface="+mn-ea"/>
                <a:cs typeface="+mn-cs"/>
              </a:rPr>
              <a:t>prepared by </a:t>
            </a:r>
            <a:r>
              <a:rPr lang="en-US" sz="1200" kern="1200" dirty="0" err="1" smtClean="0">
                <a:solidFill>
                  <a:schemeClr val="tx1"/>
                </a:solidFill>
                <a:effectLst/>
                <a:latin typeface="+mn-lt"/>
                <a:ea typeface="+mn-ea"/>
                <a:cs typeface="+mn-cs"/>
              </a:rPr>
              <a:t>Berk</a:t>
            </a:r>
            <a:r>
              <a:rPr lang="en-US" sz="1200" kern="1200" dirty="0" smtClean="0">
                <a:solidFill>
                  <a:schemeClr val="tx1"/>
                </a:solidFill>
                <a:effectLst/>
                <a:latin typeface="+mn-lt"/>
                <a:ea typeface="+mn-ea"/>
                <a:cs typeface="+mn-cs"/>
              </a:rPr>
              <a:t> where Oregon’s governmental public health authorities were asked to assess their current implementation of the public health modernization framework. As a key finding, this assessment revealed that there are no foundational capabilities</a:t>
            </a:r>
            <a:r>
              <a:rPr lang="en-US" sz="1200" kern="1200" baseline="0" dirty="0" smtClean="0">
                <a:solidFill>
                  <a:schemeClr val="tx1"/>
                </a:solidFill>
                <a:effectLst/>
                <a:latin typeface="+mn-lt"/>
                <a:ea typeface="+mn-ea"/>
                <a:cs typeface="+mn-cs"/>
              </a:rPr>
              <a:t> and programs that are substantially universally implemented across all public health.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In many ways the gaps are not uniform, nor do they appear in the same places in every organization. As such, the </a:t>
            </a:r>
            <a:r>
              <a:rPr lang="en-US" sz="1200" kern="1200" baseline="0" dirty="0" err="1" smtClean="0">
                <a:solidFill>
                  <a:schemeClr val="tx1"/>
                </a:solidFill>
                <a:effectLst/>
                <a:latin typeface="+mn-lt"/>
                <a:ea typeface="+mn-ea"/>
                <a:cs typeface="+mn-cs"/>
              </a:rPr>
              <a:t>Berk</a:t>
            </a:r>
            <a:r>
              <a:rPr lang="en-US" sz="1200" kern="1200" baseline="0" dirty="0" smtClean="0">
                <a:solidFill>
                  <a:schemeClr val="tx1"/>
                </a:solidFill>
                <a:effectLst/>
                <a:latin typeface="+mn-lt"/>
                <a:ea typeface="+mn-ea"/>
                <a:cs typeface="+mn-cs"/>
              </a:rPr>
              <a:t> report states that current implementation of public health modernization can be described as a “patchwork quilt”. Here we can see that Environmental Public Health is being implemented in a limited manner, whereas Prevention and Health Promotion are partially being implemented.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33</a:t>
            </a:fld>
            <a:endParaRPr lang="en-US"/>
          </a:p>
        </p:txBody>
      </p:sp>
    </p:spTree>
    <p:extLst>
      <p:ext uri="{BB962C8B-B14F-4D97-AF65-F5344CB8AC3E}">
        <p14:creationId xmlns:p14="http://schemas.microsoft.com/office/powerpoint/2010/main" val="3400788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identify what is needed to build on current efforts, the 2017 Health and Economic Benefits of Public Health Modernization report, prepared for the Oregon Health Authority estimated the recommended additional spending needed to close the gap between what it will cost to fully implement the foundational programs and capabilities of public health modernization, as identified in the </a:t>
            </a:r>
            <a:r>
              <a:rPr lang="en-US" baseline="0" dirty="0" err="1" smtClean="0"/>
              <a:t>Berk</a:t>
            </a:r>
            <a:r>
              <a:rPr lang="en-US" baseline="0" dirty="0" smtClean="0"/>
              <a:t> report, and current (2016) annual spending on foundational programs and capabilities. For example, the report estimate that by increasing Oregon public health departments’ per capita spending by 10%, there would be 202 fewer diabetes deaths per year. </a:t>
            </a:r>
          </a:p>
          <a:p>
            <a:endParaRPr lang="en-US" baseline="0" dirty="0" smtClean="0"/>
          </a:p>
          <a:p>
            <a:r>
              <a:rPr lang="en-US" baseline="0" dirty="0" smtClean="0"/>
              <a:t>It is important to keep in mind that Oregon does not stand alone in its level of investment in public health. </a:t>
            </a:r>
            <a:r>
              <a:rPr lang="en-US" dirty="0" smtClean="0"/>
              <a:t>The United states lags considerably</a:t>
            </a:r>
            <a:r>
              <a:rPr lang="en-US" baseline="0" dirty="0" smtClean="0"/>
              <a:t> behind many nations in overall life expectancy and the incidence of preventable diseases and injuries. </a:t>
            </a:r>
            <a:r>
              <a:rPr lang="en-US" dirty="0" smtClean="0"/>
              <a:t>Experts have made a strong case that the country’s lagging population health status is a result of inadequate</a:t>
            </a:r>
            <a:r>
              <a:rPr lang="en-US" baseline="0" dirty="0" smtClean="0"/>
              <a:t> investment in public health strategies that promote health and prevent disease and disability. Oregon can provide leadership to other states on the public health modernization front.</a:t>
            </a:r>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34</a:t>
            </a:fld>
            <a:endParaRPr lang="en-US"/>
          </a:p>
        </p:txBody>
      </p:sp>
    </p:spTree>
    <p:extLst>
      <p:ext uri="{BB962C8B-B14F-4D97-AF65-F5344CB8AC3E}">
        <p14:creationId xmlns:p14="http://schemas.microsoft.com/office/powerpoint/2010/main" val="3388606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Indeed, the Oregon State</a:t>
            </a:r>
            <a:r>
              <a:rPr lang="en-US" sz="1200" kern="1200" baseline="0" dirty="0" smtClean="0">
                <a:solidFill>
                  <a:schemeClr val="tx1"/>
                </a:solidFill>
                <a:effectLst/>
                <a:latin typeface="+mn-lt"/>
                <a:ea typeface="+mn-ea"/>
                <a:cs typeface="+mn-cs"/>
              </a:rPr>
              <a:t> Legislature is taking leadership to provide investment in public health modernization.</a:t>
            </a:r>
            <a:r>
              <a:rPr lang="en-US" sz="1200" kern="1200" dirty="0" smtClean="0">
                <a:solidFill>
                  <a:schemeClr val="tx1"/>
                </a:solidFill>
                <a:effectLst/>
                <a:latin typeface="+mn-lt"/>
                <a:ea typeface="+mn-ea"/>
                <a:cs typeface="+mn-cs"/>
              </a:rPr>
              <a:t> In 2017, the Oregon State Legislature dedicated some funds to</a:t>
            </a:r>
            <a:r>
              <a:rPr lang="en-US" sz="1200" kern="1200" baseline="0" dirty="0" smtClean="0">
                <a:solidFill>
                  <a:schemeClr val="tx1"/>
                </a:solidFill>
                <a:effectLst/>
                <a:latin typeface="+mn-lt"/>
                <a:ea typeface="+mn-ea"/>
                <a:cs typeface="+mn-cs"/>
              </a:rPr>
              <a:t> be distributed by the Oregon Health Authority </a:t>
            </a:r>
            <a:r>
              <a:rPr lang="en-US" sz="1200" kern="1200" dirty="0" smtClean="0">
                <a:solidFill>
                  <a:schemeClr val="tx1"/>
                </a:solidFill>
                <a:effectLst/>
                <a:latin typeface="+mn-lt"/>
                <a:ea typeface="+mn-ea"/>
                <a:cs typeface="+mn-cs"/>
              </a:rPr>
              <a:t>to modernize communicable disease control. Full implementation will take time, so current implementation funds will support local public health departments to focus on communicable diseases and cross-jurisdictional sharing approaches. Though funds may not always be readily available, there are steps that local health departments and the state can take to begin implementing modernization.</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77087E-DC7F-9941-9FFD-2C449F2245A5}" type="slidenum">
              <a:rPr lang="en-US" smtClean="0"/>
              <a:t>35</a:t>
            </a:fld>
            <a:endParaRPr lang="en-US"/>
          </a:p>
        </p:txBody>
      </p:sp>
    </p:spTree>
    <p:extLst>
      <p:ext uri="{BB962C8B-B14F-4D97-AF65-F5344CB8AC3E}">
        <p14:creationId xmlns:p14="http://schemas.microsoft.com/office/powerpoint/2010/main" val="14194861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map shows regional partnerships that have formed to begin modernizing the communicable disease prevention in Oregon</a:t>
            </a:r>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36</a:t>
            </a:fld>
            <a:endParaRPr lang="en-US"/>
          </a:p>
        </p:txBody>
      </p:sp>
    </p:spTree>
    <p:extLst>
      <p:ext uri="{BB962C8B-B14F-4D97-AF65-F5344CB8AC3E}">
        <p14:creationId xmlns:p14="http://schemas.microsoft.com/office/powerpoint/2010/main" val="2013729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some examples</a:t>
            </a:r>
            <a:r>
              <a:rPr lang="en-US" baseline="0" dirty="0" smtClean="0"/>
              <a:t> of next steps, health departments can begin by:</a:t>
            </a:r>
          </a:p>
          <a:p>
            <a:endParaRPr lang="en-US" baseline="0" dirty="0" smtClean="0"/>
          </a:p>
          <a:p>
            <a:pPr marL="171450" indent="-171450">
              <a:buFont typeface="Arial"/>
              <a:buChar char="•"/>
            </a:pPr>
            <a:r>
              <a:rPr lang="en-US" baseline="0" dirty="0" smtClean="0"/>
              <a:t>Reviewing the Public Health Modernization Manual;</a:t>
            </a:r>
          </a:p>
          <a:p>
            <a:pPr marL="171450" indent="-171450">
              <a:buFont typeface="Arial"/>
              <a:buChar char="•"/>
            </a:pPr>
            <a:r>
              <a:rPr lang="en-US" baseline="0" dirty="0" smtClean="0"/>
              <a:t>Reviewing the Oregon Public Health State Health Improvement Plan;</a:t>
            </a:r>
          </a:p>
          <a:p>
            <a:pPr marL="171450" indent="-171450">
              <a:buFont typeface="Arial"/>
              <a:buChar char="•"/>
            </a:pPr>
            <a:r>
              <a:rPr lang="en-US" baseline="0" dirty="0" smtClean="0"/>
              <a:t>And by reviewing the newly launched CLHO AIMHI Roadmap Toolkit.</a:t>
            </a:r>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37</a:t>
            </a:fld>
            <a:endParaRPr lang="en-US"/>
          </a:p>
        </p:txBody>
      </p:sp>
    </p:spTree>
    <p:extLst>
      <p:ext uri="{BB962C8B-B14F-4D97-AF65-F5344CB8AC3E}">
        <p14:creationId xmlns:p14="http://schemas.microsoft.com/office/powerpoint/2010/main" val="24902142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CHLO’s AIMHI</a:t>
            </a:r>
            <a:r>
              <a:rPr lang="en-US" sz="1200" kern="1200" baseline="0" dirty="0" smtClean="0">
                <a:solidFill>
                  <a:schemeClr val="tx1"/>
                </a:solidFill>
                <a:effectLst/>
                <a:latin typeface="+mn-lt"/>
                <a:ea typeface="+mn-ea"/>
                <a:cs typeface="+mn-cs"/>
              </a:rPr>
              <a:t> Roadmap Toolkit includes </a:t>
            </a:r>
            <a:r>
              <a:rPr lang="en-US" sz="1200" kern="1200" dirty="0" smtClean="0">
                <a:solidFill>
                  <a:schemeClr val="tx1"/>
                </a:solidFill>
                <a:effectLst/>
                <a:latin typeface="+mn-lt"/>
                <a:ea typeface="+mn-ea"/>
                <a:cs typeface="+mn-cs"/>
              </a:rPr>
              <a:t>a set of tools developed to help local health departments implement public health modernization. This road</a:t>
            </a:r>
            <a:r>
              <a:rPr lang="en-US" sz="1200" kern="1200" baseline="0" dirty="0" smtClean="0">
                <a:solidFill>
                  <a:schemeClr val="tx1"/>
                </a:solidFill>
                <a:effectLst/>
                <a:latin typeface="+mn-lt"/>
                <a:ea typeface="+mn-ea"/>
                <a:cs typeface="+mn-cs"/>
              </a:rPr>
              <a:t>map offers a step by step process, resources, and practical suggestions for advancing to a modernized public health system where everyone in Oregon lives in a community with access to foundational public health programs and capabilities.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38</a:t>
            </a:fld>
            <a:endParaRPr lang="en-US"/>
          </a:p>
        </p:txBody>
      </p:sp>
    </p:spTree>
    <p:extLst>
      <p:ext uri="{BB962C8B-B14F-4D97-AF65-F5344CB8AC3E}">
        <p14:creationId xmlns:p14="http://schemas.microsoft.com/office/powerpoint/2010/main" val="16461243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Thank you for taking the time to learn about public health modernization and the implementation strategy and modernization roadmap! If you have any questions about what you heard in this module today, or if you run across any questions as you begin using the roadmap and tools please call or e-mail Jill Hutson at the Rede Group: #, email.</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Rede Group is here to provide technical assistance for any and all aspects of </a:t>
            </a:r>
            <a:r>
              <a:rPr lang="en-US" sz="1200" kern="1200" smtClean="0">
                <a:solidFill>
                  <a:schemeClr val="tx1"/>
                </a:solidFill>
                <a:effectLst/>
                <a:latin typeface="+mn-lt"/>
                <a:ea typeface="+mn-ea"/>
                <a:cs typeface="+mn-cs"/>
              </a:rPr>
              <a:t>the AIMHI Roadmap</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39</a:t>
            </a:fld>
            <a:endParaRPr lang="en-US"/>
          </a:p>
        </p:txBody>
      </p:sp>
    </p:spTree>
    <p:extLst>
      <p:ext uri="{BB962C8B-B14F-4D97-AF65-F5344CB8AC3E}">
        <p14:creationId xmlns:p14="http://schemas.microsoft.com/office/powerpoint/2010/main" val="2849526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entire Oregon public health system is involved in public health modernization. Every local health department will be working towards implementing the foundational capabilities and programs in their communities, but they won’t be doing it alone! Some local health departments have already begun to implement or have implemented foundational capabilities and programs. State and local health departments will be working together towards the deliverables outlined 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public health modernization as funding becomes available.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Coalition of Local Health Officials and the Oregon Health Authority are supporting local public health departments throughout the implementation process. CLHO has been working to engage local health department staff in developing an implementation plan as well as providing tools and technical assistance to local health departments as they begin implementing public health modernization. The</a:t>
            </a:r>
            <a:r>
              <a:rPr lang="en-US" sz="1200" kern="1200" baseline="0" dirty="0" smtClean="0">
                <a:solidFill>
                  <a:schemeClr val="tx1"/>
                </a:solidFill>
                <a:effectLst/>
                <a:latin typeface="+mn-lt"/>
                <a:ea typeface="+mn-ea"/>
                <a:cs typeface="+mn-cs"/>
              </a:rPr>
              <a:t> Oregon Health Authority is responsible for statewide public health modernization assessments and plans, provides public health data to local health departments and distributes public health modernization funding to local health departments. The Public Health Advisory Board also provides guidance and oversight to track progress toward statewide public health goals.</a:t>
            </a:r>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4</a:t>
            </a:fld>
            <a:endParaRPr lang="en-US"/>
          </a:p>
        </p:txBody>
      </p:sp>
    </p:spTree>
    <p:extLst>
      <p:ext uri="{BB962C8B-B14F-4D97-AF65-F5344CB8AC3E}">
        <p14:creationId xmlns:p14="http://schemas.microsoft.com/office/powerpoint/2010/main" val="3332734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discussing what public health modernization is, it is important to discuss what the current public health system in Oregon looks like. Though we are updating this system in order to cover all people in Oregon with the foundational programs and capabilities, it is important to acknowledge and celebrate the work and achievements of our current public health system! Some of those achievements include, healthcare accessibility, disease outbreak control, like </a:t>
            </a:r>
            <a:r>
              <a:rPr lang="en-US" sz="1200" kern="1200" dirty="0" err="1" smtClean="0">
                <a:solidFill>
                  <a:schemeClr val="tx1"/>
                </a:solidFill>
                <a:effectLst/>
                <a:latin typeface="+mn-lt"/>
                <a:ea typeface="+mn-ea"/>
                <a:cs typeface="+mn-cs"/>
              </a:rPr>
              <a:t>Zika</a:t>
            </a:r>
            <a:r>
              <a:rPr lang="en-US" sz="1200" kern="1200" dirty="0" smtClean="0">
                <a:solidFill>
                  <a:schemeClr val="tx1"/>
                </a:solidFill>
                <a:effectLst/>
                <a:latin typeface="+mn-lt"/>
                <a:ea typeface="+mn-ea"/>
                <a:cs typeface="+mn-cs"/>
              </a:rPr>
              <a:t>, addressing bacterial meningitis, Ebola, child mortality, food and water safety, tobacco prevention and policy, and preparing for and responding to natural disasters. Public health also works with vulnerable populations that may not otherwise have access to programs and</a:t>
            </a:r>
            <a:r>
              <a:rPr lang="en-US" sz="1200" kern="1200" baseline="0" dirty="0" smtClean="0">
                <a:solidFill>
                  <a:schemeClr val="tx1"/>
                </a:solidFill>
                <a:effectLst/>
                <a:latin typeface="+mn-lt"/>
                <a:ea typeface="+mn-ea"/>
                <a:cs typeface="+mn-cs"/>
              </a:rPr>
              <a:t> services to protect their health.</a:t>
            </a:r>
            <a:r>
              <a:rPr lang="en-US" sz="1200" kern="1200" dirty="0" smtClean="0">
                <a:solidFill>
                  <a:schemeClr val="tx1"/>
                </a:solidFill>
                <a:effectLst/>
                <a:latin typeface="+mn-lt"/>
                <a:ea typeface="+mn-ea"/>
                <a:cs typeface="+mn-cs"/>
              </a:rPr>
              <a:t> In other words, our public health system works hard to keep us healthy, prevent illness, and protect us from public health threats.</a:t>
            </a:r>
          </a:p>
          <a:p>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5</a:t>
            </a:fld>
            <a:endParaRPr lang="en-US"/>
          </a:p>
        </p:txBody>
      </p:sp>
    </p:spTree>
    <p:extLst>
      <p:ext uri="{BB962C8B-B14F-4D97-AF65-F5344CB8AC3E}">
        <p14:creationId xmlns:p14="http://schemas.microsoft.com/office/powerpoint/2010/main" val="3405157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leading causes of death globally have changed significantly from 1900 to 2010.</a:t>
            </a:r>
            <a:r>
              <a:rPr lang="en-US" sz="1200" kern="1200" dirty="0" smtClean="0">
                <a:solidFill>
                  <a:schemeClr val="tx1"/>
                </a:solidFill>
                <a:effectLst/>
                <a:latin typeface="+mn-lt"/>
                <a:ea typeface="+mn-ea"/>
                <a:cs typeface="+mn-cs"/>
              </a:rPr>
              <a:t> </a:t>
            </a:r>
            <a:r>
              <a:rPr lang="en-US" dirty="0" smtClean="0">
                <a:effectLst/>
              </a:rPr>
              <a:t>We can see that</a:t>
            </a:r>
            <a:r>
              <a:rPr lang="en-US" baseline="0" dirty="0" smtClean="0">
                <a:effectLst/>
              </a:rPr>
              <a:t> we have made tremendous progress in reducing premature death. </a:t>
            </a:r>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6</a:t>
            </a:fld>
            <a:endParaRPr lang="en-US"/>
          </a:p>
        </p:txBody>
      </p:sp>
    </p:spTree>
    <p:extLst>
      <p:ext uri="{BB962C8B-B14F-4D97-AF65-F5344CB8AC3E}">
        <p14:creationId xmlns:p14="http://schemas.microsoft.com/office/powerpoint/2010/main" val="1346809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While our public health system is essential for community health, we can’t ignore the fact that our system was designed for a previous age, which makes it difficult for us to address new and emerging public health challenges. Some of our current challenges are increases in chronic conditions such as diabetes and heart disease, an increase in cancers, and emerging new infectious diseases as well as outbreaks of older diseases. The most current leading causes of death (e.g. cancer, heart</a:t>
            </a:r>
            <a:r>
              <a:rPr lang="en-US" sz="1200" kern="1200" baseline="0" dirty="0" smtClean="0">
                <a:solidFill>
                  <a:schemeClr val="tx1"/>
                </a:solidFill>
                <a:effectLst/>
                <a:latin typeface="+mn-lt"/>
                <a:ea typeface="+mn-ea"/>
                <a:cs typeface="+mn-cs"/>
              </a:rPr>
              <a:t> disease, diabetes) </a:t>
            </a:r>
            <a:r>
              <a:rPr lang="en-US" sz="1200" kern="1200" dirty="0" smtClean="0">
                <a:solidFill>
                  <a:schemeClr val="tx1"/>
                </a:solidFill>
                <a:effectLst/>
                <a:latin typeface="+mn-lt"/>
                <a:ea typeface="+mn-ea"/>
                <a:cs typeface="+mn-cs"/>
              </a:rPr>
              <a:t>are diseases that</a:t>
            </a:r>
            <a:r>
              <a:rPr lang="en-US" sz="1200" kern="1200" baseline="0" dirty="0" smtClean="0">
                <a:solidFill>
                  <a:schemeClr val="tx1"/>
                </a:solidFill>
                <a:effectLst/>
                <a:latin typeface="+mn-lt"/>
                <a:ea typeface="+mn-ea"/>
                <a:cs typeface="+mn-cs"/>
              </a:rPr>
              <a:t> are driven by tobacco use, physical inactivity, and poor nutrition. </a:t>
            </a:r>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7</a:t>
            </a:fld>
            <a:endParaRPr lang="en-US"/>
          </a:p>
        </p:txBody>
      </p:sp>
    </p:spTree>
    <p:extLst>
      <p:ext uri="{BB962C8B-B14F-4D97-AF65-F5344CB8AC3E}">
        <p14:creationId xmlns:p14="http://schemas.microsoft.com/office/powerpoint/2010/main" val="1346809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a:t>
            </a:r>
            <a:r>
              <a:rPr lang="en-US" sz="1200" kern="1200" baseline="0" dirty="0" smtClean="0">
                <a:solidFill>
                  <a:schemeClr val="tx1"/>
                </a:solidFill>
                <a:effectLst/>
                <a:latin typeface="+mn-lt"/>
                <a:ea typeface="+mn-ea"/>
                <a:cs typeface="+mn-cs"/>
              </a:rPr>
              <a:t> are also seeing a rise in certain behavioral health issues like opioid addiction and suicide. Across these issues, vulnerable groups continue to experience a disproportionate burden of disease and injury.</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8</a:t>
            </a:fld>
            <a:endParaRPr lang="en-US"/>
          </a:p>
        </p:txBody>
      </p:sp>
    </p:spTree>
    <p:extLst>
      <p:ext uri="{BB962C8B-B14F-4D97-AF65-F5344CB8AC3E}">
        <p14:creationId xmlns:p14="http://schemas.microsoft.com/office/powerpoint/2010/main" val="1037511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Public health modernization aims to provide access to public health services to every person in Oregon and to address the current challenges of public health by, addressing preventable chronic illnesses, through the implementation of the 11 foundational capabilities and programs. </a:t>
            </a:r>
          </a:p>
          <a:p>
            <a:endParaRPr lang="en-US" dirty="0"/>
          </a:p>
        </p:txBody>
      </p:sp>
      <p:sp>
        <p:nvSpPr>
          <p:cNvPr id="4" name="Slide Number Placeholder 3"/>
          <p:cNvSpPr>
            <a:spLocks noGrp="1"/>
          </p:cNvSpPr>
          <p:nvPr>
            <p:ph type="sldNum" sz="quarter" idx="10"/>
          </p:nvPr>
        </p:nvSpPr>
        <p:spPr/>
        <p:txBody>
          <a:bodyPr/>
          <a:lstStyle/>
          <a:p>
            <a:fld id="{7077087E-DC7F-9941-9FFD-2C449F2245A5}" type="slidenum">
              <a:rPr lang="en-US" smtClean="0"/>
              <a:t>9</a:t>
            </a:fld>
            <a:endParaRPr lang="en-US"/>
          </a:p>
        </p:txBody>
      </p:sp>
    </p:spTree>
    <p:extLst>
      <p:ext uri="{BB962C8B-B14F-4D97-AF65-F5344CB8AC3E}">
        <p14:creationId xmlns:p14="http://schemas.microsoft.com/office/powerpoint/2010/main" val="2773802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r>
              <a:rPr lang="en-US" smtClean="0"/>
              <a:t>11/9/17</a:t>
            </a:r>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r>
              <a:rPr lang="en-US" smtClean="0"/>
              <a:t>DRAFT</a:t>
            </a:r>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r>
              <a:rPr lang="en-US" smtClean="0"/>
              <a:t>11/9/17</a:t>
            </a:r>
            <a:endParaRPr lang="en-US"/>
          </a:p>
        </p:txBody>
      </p:sp>
      <p:sp>
        <p:nvSpPr>
          <p:cNvPr id="6" name="Footer Placeholder 5"/>
          <p:cNvSpPr>
            <a:spLocks noGrp="1"/>
          </p:cNvSpPr>
          <p:nvPr>
            <p:ph type="ftr" sz="quarter" idx="11"/>
          </p:nvPr>
        </p:nvSpPr>
        <p:spPr/>
        <p:txBody>
          <a:bodyPr/>
          <a:lstStyle/>
          <a:p>
            <a:r>
              <a:rPr lang="en-US" smtClean="0"/>
              <a:t>DRAFT</a:t>
            </a:r>
            <a:endParaRPr lang="en-US"/>
          </a:p>
        </p:txBody>
      </p:sp>
      <p:sp>
        <p:nvSpPr>
          <p:cNvPr id="7" name="Slide Number Placeholder 6"/>
          <p:cNvSpPr>
            <a:spLocks noGrp="1"/>
          </p:cNvSpPr>
          <p:nvPr>
            <p:ph type="sldNum" sz="quarter" idx="12"/>
          </p:nvPr>
        </p:nvSpPr>
        <p:spPr/>
        <p:txBody>
          <a:bodyPr/>
          <a:lstStyle/>
          <a:p>
            <a:fld id="{378C8F54-5E93-6143-957D-A7914390E847}"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r>
              <a:rPr lang="en-US" smtClean="0"/>
              <a:t>11/9/17</a:t>
            </a:r>
            <a:endParaRPr lang="en-US"/>
          </a:p>
        </p:txBody>
      </p:sp>
      <p:sp>
        <p:nvSpPr>
          <p:cNvPr id="4" name="Footer Placeholder 3"/>
          <p:cNvSpPr>
            <a:spLocks noGrp="1"/>
          </p:cNvSpPr>
          <p:nvPr>
            <p:ph type="ftr" sz="quarter" idx="11"/>
          </p:nvPr>
        </p:nvSpPr>
        <p:spPr/>
        <p:txBody>
          <a:bodyPr/>
          <a:lstStyle/>
          <a:p>
            <a:r>
              <a:rPr lang="en-US" smtClean="0"/>
              <a:t>DRAFT</a:t>
            </a:r>
            <a:endParaRPr lang="en-US"/>
          </a:p>
        </p:txBody>
      </p:sp>
      <p:sp>
        <p:nvSpPr>
          <p:cNvPr id="5" name="Slide Number Placeholder 4"/>
          <p:cNvSpPr>
            <a:spLocks noGrp="1"/>
          </p:cNvSpPr>
          <p:nvPr>
            <p:ph type="sldNum" sz="quarter" idx="12"/>
          </p:nvPr>
        </p:nvSpPr>
        <p:spPr/>
        <p:txBody>
          <a:bodyPr/>
          <a:lstStyle/>
          <a:p>
            <a:fld id="{378C8F54-5E93-6143-957D-A7914390E84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r>
              <a:rPr lang="en-US" smtClean="0"/>
              <a:t>11/9/17</a:t>
            </a:r>
            <a:endParaRPr lang="en-US"/>
          </a:p>
        </p:txBody>
      </p:sp>
      <p:sp>
        <p:nvSpPr>
          <p:cNvPr id="3" name="Footer Placeholder 2"/>
          <p:cNvSpPr>
            <a:spLocks noGrp="1"/>
          </p:cNvSpPr>
          <p:nvPr>
            <p:ph type="ftr" sz="quarter" idx="11"/>
          </p:nvPr>
        </p:nvSpPr>
        <p:spPr/>
        <p:txBody>
          <a:bodyPr/>
          <a:lstStyle/>
          <a:p>
            <a:r>
              <a:rPr lang="en-US" smtClean="0"/>
              <a:t>DRAFT</a:t>
            </a:r>
            <a:endParaRPr lang="en-US"/>
          </a:p>
        </p:txBody>
      </p:sp>
      <p:sp>
        <p:nvSpPr>
          <p:cNvPr id="4" name="Slide Number Placeholder 3"/>
          <p:cNvSpPr>
            <a:spLocks noGrp="1"/>
          </p:cNvSpPr>
          <p:nvPr>
            <p:ph type="sldNum" sz="quarter" idx="12"/>
          </p:nvPr>
        </p:nvSpPr>
        <p:spPr/>
        <p:txBody>
          <a:bodyPr/>
          <a:lstStyle/>
          <a:p>
            <a:fld id="{378C8F54-5E93-6143-957D-A7914390E847}"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r>
              <a:rPr lang="en-US" smtClean="0"/>
              <a:t>11/9/17</a:t>
            </a:r>
            <a:endParaRPr lang="en-US"/>
          </a:p>
        </p:txBody>
      </p:sp>
      <p:sp>
        <p:nvSpPr>
          <p:cNvPr id="6" name="Footer Placeholder 5"/>
          <p:cNvSpPr>
            <a:spLocks noGrp="1"/>
          </p:cNvSpPr>
          <p:nvPr>
            <p:ph type="ftr" sz="quarter" idx="11"/>
          </p:nvPr>
        </p:nvSpPr>
        <p:spPr>
          <a:xfrm>
            <a:off x="3859305" y="6423585"/>
            <a:ext cx="3316941" cy="365125"/>
          </a:xfrm>
        </p:spPr>
        <p:txBody>
          <a:bodyPr/>
          <a:lstStyle/>
          <a:p>
            <a:r>
              <a:rPr lang="en-US" smtClean="0"/>
              <a:t>DRAFT</a:t>
            </a:r>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r>
              <a:rPr lang="en-US" smtClean="0"/>
              <a:t>11/9/17</a:t>
            </a:r>
            <a:endParaRPr lang="en-US"/>
          </a:p>
        </p:txBody>
      </p:sp>
      <p:sp>
        <p:nvSpPr>
          <p:cNvPr id="6" name="Footer Placeholder 5"/>
          <p:cNvSpPr>
            <a:spLocks noGrp="1"/>
          </p:cNvSpPr>
          <p:nvPr>
            <p:ph type="ftr" sz="quarter" idx="11"/>
          </p:nvPr>
        </p:nvSpPr>
        <p:spPr>
          <a:xfrm>
            <a:off x="4191000" y="6423585"/>
            <a:ext cx="3005138" cy="365125"/>
          </a:xfrm>
        </p:spPr>
        <p:txBody>
          <a:bodyPr/>
          <a:lstStyle/>
          <a:p>
            <a:r>
              <a:rPr lang="en-US" smtClean="0"/>
              <a:t>DRAFT</a:t>
            </a:r>
            <a:endParaRPr lang="en-US"/>
          </a:p>
        </p:txBody>
      </p:sp>
      <p:sp>
        <p:nvSpPr>
          <p:cNvPr id="7" name="Slide Number Placeholder 6"/>
          <p:cNvSpPr>
            <a:spLocks noGrp="1"/>
          </p:cNvSpPr>
          <p:nvPr>
            <p:ph type="sldNum" sz="quarter" idx="12"/>
          </p:nvPr>
        </p:nvSpPr>
        <p:spPr/>
        <p:txBody>
          <a:bodyPr/>
          <a:lstStyle/>
          <a:p>
            <a:fld id="{378C8F54-5E93-6143-957D-A7914390E847}"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11/9/17</a:t>
            </a:r>
            <a:endParaRPr lang="en-US"/>
          </a:p>
        </p:txBody>
      </p:sp>
      <p:sp>
        <p:nvSpPr>
          <p:cNvPr id="6" name="Footer Placeholder 5"/>
          <p:cNvSpPr>
            <a:spLocks noGrp="1"/>
          </p:cNvSpPr>
          <p:nvPr>
            <p:ph type="ftr" sz="quarter" idx="11"/>
          </p:nvPr>
        </p:nvSpPr>
        <p:spPr/>
        <p:txBody>
          <a:bodyPr/>
          <a:lstStyle/>
          <a:p>
            <a:r>
              <a:rPr lang="en-US" smtClean="0"/>
              <a:t>DRAFT</a:t>
            </a:r>
            <a:endParaRPr lang="en-US"/>
          </a:p>
        </p:txBody>
      </p:sp>
      <p:sp>
        <p:nvSpPr>
          <p:cNvPr id="7" name="Slide Number Placeholder 6"/>
          <p:cNvSpPr>
            <a:spLocks noGrp="1"/>
          </p:cNvSpPr>
          <p:nvPr>
            <p:ph type="sldNum" sz="quarter" idx="12"/>
          </p:nvPr>
        </p:nvSpPr>
        <p:spPr/>
        <p:txBody>
          <a:bodyPr/>
          <a:lstStyle/>
          <a:p>
            <a:fld id="{378C8F54-5E93-6143-957D-A7914390E847}"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r>
              <a:rPr lang="en-US" smtClean="0"/>
              <a:t>11/9/17</a:t>
            </a:r>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r>
              <a:rPr lang="en-US" smtClean="0"/>
              <a:t>DRAFT</a:t>
            </a:r>
            <a:endParaRPr lang="en-US"/>
          </a:p>
        </p:txBody>
      </p:sp>
      <p:sp>
        <p:nvSpPr>
          <p:cNvPr id="7" name="Slide Number Placeholder 6"/>
          <p:cNvSpPr>
            <a:spLocks noGrp="1"/>
          </p:cNvSpPr>
          <p:nvPr>
            <p:ph type="sldNum" sz="quarter" idx="12"/>
          </p:nvPr>
        </p:nvSpPr>
        <p:spPr/>
        <p:txBody>
          <a:bodyPr/>
          <a:lstStyle/>
          <a:p>
            <a:fld id="{378C8F54-5E93-6143-957D-A7914390E847}"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smtClean="0"/>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r>
              <a:rPr lang="en-US" smtClean="0"/>
              <a:t>11/9/17</a:t>
            </a:r>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r>
              <a:rPr lang="en-US" smtClean="0"/>
              <a:t>DRAFT</a:t>
            </a:r>
            <a:endParaRPr lang="en-US"/>
          </a:p>
        </p:txBody>
      </p:sp>
      <p:sp>
        <p:nvSpPr>
          <p:cNvPr id="7" name="Slide Number Placeholder 6"/>
          <p:cNvSpPr>
            <a:spLocks noGrp="1"/>
          </p:cNvSpPr>
          <p:nvPr>
            <p:ph type="sldNum" sz="quarter" idx="12"/>
          </p:nvPr>
        </p:nvSpPr>
        <p:spPr/>
        <p:txBody>
          <a:bodyPr/>
          <a:lstStyle/>
          <a:p>
            <a:fld id="{378C8F54-5E93-6143-957D-A7914390E847}"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smtClean="0"/>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smtClean="0"/>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r>
              <a:rPr lang="en-US" smtClean="0"/>
              <a:t>11/9/17</a:t>
            </a:r>
            <a:endParaRPr lang="en-US"/>
          </a:p>
        </p:txBody>
      </p:sp>
      <p:sp>
        <p:nvSpPr>
          <p:cNvPr id="6" name="Footer Placeholder 5"/>
          <p:cNvSpPr>
            <a:spLocks noGrp="1"/>
          </p:cNvSpPr>
          <p:nvPr>
            <p:ph type="ftr" sz="quarter" idx="11"/>
          </p:nvPr>
        </p:nvSpPr>
        <p:spPr>
          <a:xfrm>
            <a:off x="4191000" y="6423585"/>
            <a:ext cx="3005138" cy="365125"/>
          </a:xfrm>
        </p:spPr>
        <p:txBody>
          <a:bodyPr/>
          <a:lstStyle/>
          <a:p>
            <a:r>
              <a:rPr lang="en-US" smtClean="0"/>
              <a:t>DRAFT</a:t>
            </a:r>
            <a:endParaRPr lang="en-US"/>
          </a:p>
        </p:txBody>
      </p:sp>
      <p:sp>
        <p:nvSpPr>
          <p:cNvPr id="7" name="Slide Number Placeholder 6"/>
          <p:cNvSpPr>
            <a:spLocks noGrp="1"/>
          </p:cNvSpPr>
          <p:nvPr>
            <p:ph type="sldNum" sz="quarter" idx="12"/>
          </p:nvPr>
        </p:nvSpPr>
        <p:spPr/>
        <p:txBody>
          <a:bodyPr/>
          <a:lstStyle/>
          <a:p>
            <a:fld id="{378C8F54-5E93-6143-957D-A7914390E847}"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smtClean="0"/>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r>
              <a:rPr lang="en-US" smtClean="0"/>
              <a:t>11/9/17</a:t>
            </a:r>
            <a:endParaRPr lang="en-US"/>
          </a:p>
        </p:txBody>
      </p:sp>
      <p:sp>
        <p:nvSpPr>
          <p:cNvPr id="5" name="Footer Placeholder 4"/>
          <p:cNvSpPr>
            <a:spLocks noGrp="1"/>
          </p:cNvSpPr>
          <p:nvPr>
            <p:ph type="ftr" sz="quarter" idx="11"/>
          </p:nvPr>
        </p:nvSpPr>
        <p:spPr/>
        <p:txBody>
          <a:bodyPr/>
          <a:lstStyle/>
          <a:p>
            <a:r>
              <a:rPr lang="en-US" smtClean="0"/>
              <a:t>DRAFT</a:t>
            </a:r>
            <a:endParaRPr lang="en-US"/>
          </a:p>
        </p:txBody>
      </p:sp>
      <p:sp>
        <p:nvSpPr>
          <p:cNvPr id="6" name="Slide Number Placeholder 5"/>
          <p:cNvSpPr>
            <a:spLocks noGrp="1"/>
          </p:cNvSpPr>
          <p:nvPr>
            <p:ph type="sldNum" sz="quarter" idx="12"/>
          </p:nvPr>
        </p:nvSpPr>
        <p:spPr/>
        <p:txBody>
          <a:bodyPr/>
          <a:lstStyle/>
          <a:p>
            <a:fld id="{378C8F54-5E93-6143-957D-A7914390E84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r>
              <a:rPr lang="en-US" smtClean="0"/>
              <a:t>11/9/17</a:t>
            </a:r>
            <a:endParaRPr lang="en-US"/>
          </a:p>
        </p:txBody>
      </p:sp>
      <p:sp>
        <p:nvSpPr>
          <p:cNvPr id="5" name="Footer Placeholder 4"/>
          <p:cNvSpPr>
            <a:spLocks noGrp="1"/>
          </p:cNvSpPr>
          <p:nvPr>
            <p:ph type="ftr" sz="quarter" idx="11"/>
          </p:nvPr>
        </p:nvSpPr>
        <p:spPr/>
        <p:txBody>
          <a:bodyPr/>
          <a:lstStyle/>
          <a:p>
            <a:r>
              <a:rPr lang="en-US" smtClean="0"/>
              <a:t>DRAFT</a:t>
            </a:r>
            <a:endParaRPr lang="en-US"/>
          </a:p>
        </p:txBody>
      </p:sp>
      <p:sp>
        <p:nvSpPr>
          <p:cNvPr id="6" name="Slide Number Placeholder 5"/>
          <p:cNvSpPr>
            <a:spLocks noGrp="1"/>
          </p:cNvSpPr>
          <p:nvPr>
            <p:ph type="sldNum" sz="quarter" idx="12"/>
          </p:nvPr>
        </p:nvSpPr>
        <p:spPr/>
        <p:txBody>
          <a:bodyPr/>
          <a:lstStyle/>
          <a:p>
            <a:fld id="{378C8F54-5E93-6143-957D-A7914390E847}"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r>
              <a:rPr lang="en-US" smtClean="0"/>
              <a:t>11/9/17</a:t>
            </a:r>
            <a:endParaRPr lang="en-US"/>
          </a:p>
        </p:txBody>
      </p:sp>
      <p:sp>
        <p:nvSpPr>
          <p:cNvPr id="5" name="Footer Placeholder 4"/>
          <p:cNvSpPr>
            <a:spLocks noGrp="1"/>
          </p:cNvSpPr>
          <p:nvPr>
            <p:ph type="ftr" sz="quarter" idx="11"/>
          </p:nvPr>
        </p:nvSpPr>
        <p:spPr/>
        <p:txBody>
          <a:bodyPr/>
          <a:lstStyle/>
          <a:p>
            <a:r>
              <a:rPr lang="en-US" smtClean="0"/>
              <a:t>DRAFT</a:t>
            </a:r>
            <a:endParaRPr lang="en-US"/>
          </a:p>
        </p:txBody>
      </p:sp>
      <p:sp>
        <p:nvSpPr>
          <p:cNvPr id="6" name="Slide Number Placeholder 5"/>
          <p:cNvSpPr>
            <a:spLocks noGrp="1"/>
          </p:cNvSpPr>
          <p:nvPr>
            <p:ph type="sldNum" sz="quarter" idx="12"/>
          </p:nvPr>
        </p:nvSpPr>
        <p:spPr/>
        <p:txBody>
          <a:bodyPr/>
          <a:lstStyle/>
          <a:p>
            <a:fld id="{378C8F54-5E93-6143-957D-A7914390E847}"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r>
              <a:rPr lang="en-US" smtClean="0"/>
              <a:t>11/9/17</a:t>
            </a:r>
            <a:endParaRPr lang="en-US"/>
          </a:p>
        </p:txBody>
      </p:sp>
      <p:sp>
        <p:nvSpPr>
          <p:cNvPr id="5" name="Footer Placeholder 4"/>
          <p:cNvSpPr>
            <a:spLocks noGrp="1"/>
          </p:cNvSpPr>
          <p:nvPr>
            <p:ph type="ftr" sz="quarter" idx="11"/>
          </p:nvPr>
        </p:nvSpPr>
        <p:spPr/>
        <p:txBody>
          <a:bodyPr/>
          <a:lstStyle/>
          <a:p>
            <a:r>
              <a:rPr lang="en-US" smtClean="0"/>
              <a:t>DRAFT</a:t>
            </a:r>
            <a:endParaRPr lang="en-US"/>
          </a:p>
        </p:txBody>
      </p:sp>
      <p:sp>
        <p:nvSpPr>
          <p:cNvPr id="6" name="Slide Number Placeholder 5"/>
          <p:cNvSpPr>
            <a:spLocks noGrp="1"/>
          </p:cNvSpPr>
          <p:nvPr>
            <p:ph type="sldNum" sz="quarter" idx="12"/>
          </p:nvPr>
        </p:nvSpPr>
        <p:spPr/>
        <p:txBody>
          <a:bodyPr/>
          <a:lstStyle/>
          <a:p>
            <a:fld id="{378C8F54-5E93-6143-957D-A7914390E847}"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r>
              <a:rPr lang="en-US" smtClean="0"/>
              <a:t>11/9/17</a:t>
            </a:r>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r>
              <a:rPr lang="en-US" smtClean="0"/>
              <a:t>DRAFT</a:t>
            </a:r>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smtClean="0"/>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r>
              <a:rPr lang="en-US" smtClean="0"/>
              <a:t>11/9/17</a:t>
            </a:r>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r>
              <a:rPr lang="en-US" smtClean="0"/>
              <a:t>DRAFT</a:t>
            </a:r>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378C8F54-5E93-6143-957D-A7914390E847}"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r>
              <a:rPr lang="en-US" smtClean="0"/>
              <a:t>11/9/17</a:t>
            </a:r>
            <a:endParaRPr lang="en-US"/>
          </a:p>
        </p:txBody>
      </p:sp>
      <p:sp>
        <p:nvSpPr>
          <p:cNvPr id="6" name="Footer Placeholder 5"/>
          <p:cNvSpPr>
            <a:spLocks noGrp="1"/>
          </p:cNvSpPr>
          <p:nvPr>
            <p:ph type="ftr" sz="quarter" idx="11"/>
          </p:nvPr>
        </p:nvSpPr>
        <p:spPr/>
        <p:txBody>
          <a:bodyPr/>
          <a:lstStyle/>
          <a:p>
            <a:r>
              <a:rPr lang="en-US" smtClean="0"/>
              <a:t>DRAFT</a:t>
            </a:r>
            <a:endParaRPr lang="en-US"/>
          </a:p>
        </p:txBody>
      </p:sp>
      <p:sp>
        <p:nvSpPr>
          <p:cNvPr id="7" name="Slide Number Placeholder 6"/>
          <p:cNvSpPr>
            <a:spLocks noGrp="1"/>
          </p:cNvSpPr>
          <p:nvPr>
            <p:ph type="sldNum" sz="quarter" idx="12"/>
          </p:nvPr>
        </p:nvSpPr>
        <p:spPr/>
        <p:txBody>
          <a:bodyPr/>
          <a:lstStyle/>
          <a:p>
            <a:fld id="{378C8F54-5E93-6143-957D-A7914390E84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r>
              <a:rPr lang="en-US" smtClean="0"/>
              <a:t>11/9/17</a:t>
            </a:r>
            <a:endParaRPr lang="en-US"/>
          </a:p>
        </p:txBody>
      </p:sp>
      <p:sp>
        <p:nvSpPr>
          <p:cNvPr id="8" name="Footer Placeholder 7"/>
          <p:cNvSpPr>
            <a:spLocks noGrp="1"/>
          </p:cNvSpPr>
          <p:nvPr>
            <p:ph type="ftr" sz="quarter" idx="11"/>
          </p:nvPr>
        </p:nvSpPr>
        <p:spPr/>
        <p:txBody>
          <a:bodyPr/>
          <a:lstStyle/>
          <a:p>
            <a:r>
              <a:rPr lang="en-US" smtClean="0"/>
              <a:t>DRAFT</a:t>
            </a:r>
            <a:endParaRPr lang="en-US"/>
          </a:p>
        </p:txBody>
      </p:sp>
      <p:sp>
        <p:nvSpPr>
          <p:cNvPr id="9" name="Slide Number Placeholder 8"/>
          <p:cNvSpPr>
            <a:spLocks noGrp="1"/>
          </p:cNvSpPr>
          <p:nvPr>
            <p:ph type="sldNum" sz="quarter" idx="12"/>
          </p:nvPr>
        </p:nvSpPr>
        <p:spPr/>
        <p:txBody>
          <a:bodyPr/>
          <a:lstStyle/>
          <a:p>
            <a:fld id="{378C8F54-5E93-6143-957D-A7914390E847}"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r>
              <a:rPr lang="en-US" smtClean="0"/>
              <a:t>11/9/17</a:t>
            </a:r>
            <a:endParaRPr lang="en-US"/>
          </a:p>
        </p:txBody>
      </p:sp>
      <p:sp>
        <p:nvSpPr>
          <p:cNvPr id="6" name="Footer Placeholder 5"/>
          <p:cNvSpPr>
            <a:spLocks noGrp="1"/>
          </p:cNvSpPr>
          <p:nvPr>
            <p:ph type="ftr" sz="quarter" idx="11"/>
          </p:nvPr>
        </p:nvSpPr>
        <p:spPr/>
        <p:txBody>
          <a:bodyPr/>
          <a:lstStyle/>
          <a:p>
            <a:r>
              <a:rPr lang="en-US" smtClean="0"/>
              <a:t>DRAFT</a:t>
            </a:r>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378C8F54-5E93-6143-957D-A7914390E84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r>
              <a:rPr lang="en-US" smtClean="0"/>
              <a:t>11/9/17</a:t>
            </a:r>
            <a:endParaRPr lang="en-US"/>
          </a:p>
        </p:txBody>
      </p:sp>
      <p:sp>
        <p:nvSpPr>
          <p:cNvPr id="6" name="Footer Placeholder 5"/>
          <p:cNvSpPr>
            <a:spLocks noGrp="1"/>
          </p:cNvSpPr>
          <p:nvPr>
            <p:ph type="ftr" sz="quarter" idx="11"/>
          </p:nvPr>
        </p:nvSpPr>
        <p:spPr/>
        <p:txBody>
          <a:bodyPr/>
          <a:lstStyle/>
          <a:p>
            <a:r>
              <a:rPr lang="en-US" smtClean="0"/>
              <a:t>DRAFT</a:t>
            </a:r>
            <a:endParaRPr lang="en-US"/>
          </a:p>
        </p:txBody>
      </p:sp>
      <p:sp>
        <p:nvSpPr>
          <p:cNvPr id="7" name="Slide Number Placeholder 6"/>
          <p:cNvSpPr>
            <a:spLocks noGrp="1"/>
          </p:cNvSpPr>
          <p:nvPr>
            <p:ph type="sldNum" sz="quarter" idx="12"/>
          </p:nvPr>
        </p:nvSpPr>
        <p:spPr/>
        <p:txBody>
          <a:bodyPr/>
          <a:lstStyle/>
          <a:p>
            <a:fld id="{378C8F54-5E93-6143-957D-A7914390E847}"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smtClean="0"/>
              <a:t>Click to edit Master title style</a:t>
            </a:r>
            <a:endParaRPr dirty="0"/>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r>
              <a:rPr lang="en-US" smtClean="0"/>
              <a:t>11/9/17</a:t>
            </a:r>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r>
              <a:rPr lang="en-US" smtClean="0"/>
              <a:t>DRAFT</a:t>
            </a:r>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378C8F54-5E93-6143-957D-A7914390E84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Lst>
  <p:hf sldNum="0" hdr="0"/>
  <p:txStyles>
    <p:titleStyle>
      <a:lvl1pPr algn="l" defTabSz="914400" rtl="0" eaLnBrk="1" latinLnBrk="0" hangingPunct="1">
        <a:spcBef>
          <a:spcPct val="0"/>
        </a:spcBef>
        <a:buNone/>
        <a:defRPr sz="3600" b="0" kern="1200">
          <a:solidFill>
            <a:srgbClr val="267777"/>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3.pn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28.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hyperlink" Target="mailto:jill.hutson@redegroup.co" TargetMode="External"/><Relationship Id="rId4"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t>Learning Module: Public Health Modernization 101</a:t>
            </a:r>
            <a:endParaRPr lang="en-US" dirty="0"/>
          </a:p>
        </p:txBody>
      </p:sp>
      <p:pic>
        <p:nvPicPr>
          <p:cNvPr id="4" name="Picture 3" descr="CLHO LOGO HIGH QUALITY-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335" y="4849133"/>
            <a:ext cx="1835019" cy="1417969"/>
          </a:xfrm>
          <a:prstGeom prst="rect">
            <a:avLst/>
          </a:prstGeom>
        </p:spPr>
      </p:pic>
    </p:spTree>
    <p:extLst>
      <p:ext uri="{BB962C8B-B14F-4D97-AF65-F5344CB8AC3E}">
        <p14:creationId xmlns:p14="http://schemas.microsoft.com/office/powerpoint/2010/main" val="305905981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57000"/>
          </a:schemeClr>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What concepts are involved in public health modernization?</a:t>
            </a:r>
            <a:endParaRPr lang="en-US" dirty="0"/>
          </a:p>
        </p:txBody>
      </p:sp>
      <p:sp>
        <p:nvSpPr>
          <p:cNvPr id="8" name="Text Placeholder 7"/>
          <p:cNvSpPr>
            <a:spLocks noGrp="1"/>
          </p:cNvSpPr>
          <p:nvPr>
            <p:ph type="body" idx="1"/>
          </p:nvPr>
        </p:nvSpPr>
        <p:spPr>
          <a:noFill/>
        </p:spPr>
        <p:txBody>
          <a:bodyPr>
            <a:normAutofit/>
          </a:bodyPr>
          <a:lstStyle/>
          <a:p>
            <a:pPr marL="285750" indent="-285750">
              <a:buClr>
                <a:schemeClr val="accent2"/>
              </a:buClr>
              <a:buFont typeface="Wingdings" charset="2"/>
              <a:buChar char="§"/>
            </a:pPr>
            <a:r>
              <a:rPr lang="en-US" dirty="0" smtClean="0">
                <a:solidFill>
                  <a:schemeClr val="accent6"/>
                </a:solidFill>
              </a:rPr>
              <a:t>Focus on fairness</a:t>
            </a:r>
          </a:p>
          <a:p>
            <a:pPr marL="285750" indent="-285750">
              <a:buClr>
                <a:schemeClr val="accent2"/>
              </a:buClr>
              <a:buFont typeface="Wingdings" charset="2"/>
              <a:buChar char="§"/>
            </a:pPr>
            <a:r>
              <a:rPr lang="en-US" dirty="0" smtClean="0">
                <a:solidFill>
                  <a:schemeClr val="accent6"/>
                </a:solidFill>
              </a:rPr>
              <a:t>Be driven by data</a:t>
            </a:r>
          </a:p>
          <a:p>
            <a:pPr marL="285750" indent="-285750">
              <a:buClr>
                <a:schemeClr val="accent2"/>
              </a:buClr>
              <a:buFont typeface="Wingdings" charset="2"/>
              <a:buChar char="§"/>
            </a:pPr>
            <a:r>
              <a:rPr lang="en-US" dirty="0" smtClean="0">
                <a:solidFill>
                  <a:schemeClr val="accent6"/>
                </a:solidFill>
              </a:rPr>
              <a:t>Improve the population health of people in Oregon in ways that are measurable and sustainable</a:t>
            </a:r>
            <a:endParaRPr lang="en-US" dirty="0">
              <a:solidFill>
                <a:schemeClr val="accent6"/>
              </a:solidFill>
            </a:endParaRPr>
          </a:p>
        </p:txBody>
      </p:sp>
    </p:spTree>
    <p:extLst>
      <p:ext uri="{BB962C8B-B14F-4D97-AF65-F5344CB8AC3E}">
        <p14:creationId xmlns:p14="http://schemas.microsoft.com/office/powerpoint/2010/main" val="31795920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quity-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203" y="716609"/>
            <a:ext cx="8116847" cy="6272109"/>
          </a:xfrm>
          <a:prstGeom prst="rect">
            <a:avLst/>
          </a:prstGeom>
        </p:spPr>
      </p:pic>
      <p:sp>
        <p:nvSpPr>
          <p:cNvPr id="4" name="Title 3"/>
          <p:cNvSpPr>
            <a:spLocks noGrp="1"/>
          </p:cNvSpPr>
          <p:nvPr>
            <p:ph type="title"/>
          </p:nvPr>
        </p:nvSpPr>
        <p:spPr/>
        <p:txBody>
          <a:bodyPr/>
          <a:lstStyle/>
          <a:p>
            <a:r>
              <a:rPr lang="en-US" dirty="0" smtClean="0"/>
              <a:t>1. Focus on fairness</a:t>
            </a:r>
            <a:endParaRPr lang="en-US" dirty="0"/>
          </a:p>
        </p:txBody>
      </p:sp>
    </p:spTree>
    <p:extLst>
      <p:ext uri="{BB962C8B-B14F-4D97-AF65-F5344CB8AC3E}">
        <p14:creationId xmlns:p14="http://schemas.microsoft.com/office/powerpoint/2010/main" val="40262529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a:spLocks noGrp="1"/>
          </p:cNvSpPr>
          <p:nvPr>
            <p:ph type="title"/>
          </p:nvPr>
        </p:nvSpPr>
        <p:spPr>
          <a:xfrm>
            <a:off x="498474" y="484094"/>
            <a:ext cx="7556313" cy="1116106"/>
          </a:xfrm>
        </p:spPr>
        <p:txBody>
          <a:bodyPr/>
          <a:lstStyle/>
          <a:p>
            <a:r>
              <a:rPr lang="en-US" dirty="0" smtClean="0"/>
              <a:t>2. Be driven by data</a:t>
            </a:r>
            <a:endParaRPr lang="en-US" dirty="0"/>
          </a:p>
        </p:txBody>
      </p:sp>
      <p:pic>
        <p:nvPicPr>
          <p:cNvPr id="2" name="Picture 1" descr="Screen Shot 2017-11-28 at 10.14.3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0133" y="1351730"/>
            <a:ext cx="4056271" cy="5260068"/>
          </a:xfrm>
          <a:prstGeom prst="rect">
            <a:avLst/>
          </a:prstGeom>
          <a:ln>
            <a:solidFill>
              <a:schemeClr val="accent6"/>
            </a:solidFill>
          </a:ln>
        </p:spPr>
      </p:pic>
    </p:spTree>
    <p:extLst>
      <p:ext uri="{BB962C8B-B14F-4D97-AF65-F5344CB8AC3E}">
        <p14:creationId xmlns:p14="http://schemas.microsoft.com/office/powerpoint/2010/main" val="68850128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rk graphic-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41" y="427084"/>
            <a:ext cx="8875059" cy="6858000"/>
          </a:xfrm>
          <a:prstGeom prst="rect">
            <a:avLst/>
          </a:prstGeom>
          <a:ln>
            <a:noFill/>
          </a:ln>
        </p:spPr>
      </p:pic>
      <p:pic>
        <p:nvPicPr>
          <p:cNvPr id="4" name="Picture 3" descr="Screen Shot 2017-11-09 at 3.17.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648" y="658025"/>
            <a:ext cx="2840752" cy="2169302"/>
          </a:xfrm>
          <a:prstGeom prst="rect">
            <a:avLst/>
          </a:prstGeom>
          <a:ln>
            <a:solidFill>
              <a:schemeClr val="accent6"/>
            </a:solidFill>
          </a:ln>
        </p:spPr>
      </p:pic>
    </p:spTree>
    <p:extLst>
      <p:ext uri="{BB962C8B-B14F-4D97-AF65-F5344CB8AC3E}">
        <p14:creationId xmlns:p14="http://schemas.microsoft.com/office/powerpoint/2010/main" val="305830165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Health Accountability Metrics</a:t>
            </a:r>
            <a:endParaRPr lang="en-US" dirty="0"/>
          </a:p>
        </p:txBody>
      </p:sp>
      <p:sp>
        <p:nvSpPr>
          <p:cNvPr id="4" name="Footer Placeholder 3"/>
          <p:cNvSpPr>
            <a:spLocks noGrp="1"/>
          </p:cNvSpPr>
          <p:nvPr>
            <p:ph type="ftr" sz="quarter" idx="11"/>
          </p:nvPr>
        </p:nvSpPr>
        <p:spPr/>
        <p:txBody>
          <a:bodyPr/>
          <a:lstStyle/>
          <a:p>
            <a:r>
              <a:rPr lang="en-US" smtClean="0"/>
              <a:t>DRAFT</a:t>
            </a:r>
            <a:endParaRPr lang="en-US"/>
          </a:p>
        </p:txBody>
      </p:sp>
      <p:pic>
        <p:nvPicPr>
          <p:cNvPr id="6" name="Picture 5" descr="Screen Shot 2017-11-21 at 8.52.49 AM.png"/>
          <p:cNvPicPr>
            <a:picLocks noChangeAspect="1"/>
          </p:cNvPicPr>
          <p:nvPr/>
        </p:nvPicPr>
        <p:blipFill rotWithShape="1">
          <a:blip r:embed="rId3">
            <a:extLst>
              <a:ext uri="{28A0092B-C50C-407E-A947-70E740481C1C}">
                <a14:useLocalDpi xmlns:a14="http://schemas.microsoft.com/office/drawing/2010/main" val="0"/>
              </a:ext>
            </a:extLst>
          </a:blip>
          <a:srcRect l="-1929" r="1929"/>
          <a:stretch/>
        </p:blipFill>
        <p:spPr>
          <a:xfrm>
            <a:off x="327319" y="2362200"/>
            <a:ext cx="8559800" cy="3236256"/>
          </a:xfrm>
          <a:prstGeom prst="rect">
            <a:avLst/>
          </a:prstGeom>
          <a:ln>
            <a:solidFill>
              <a:schemeClr val="accent6"/>
            </a:solidFill>
          </a:ln>
        </p:spPr>
      </p:pic>
    </p:spTree>
    <p:extLst>
      <p:ext uri="{BB962C8B-B14F-4D97-AF65-F5344CB8AC3E}">
        <p14:creationId xmlns:p14="http://schemas.microsoft.com/office/powerpoint/2010/main" val="227042505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3. </a:t>
            </a:r>
            <a:r>
              <a:rPr lang="en-US" dirty="0"/>
              <a:t>Improve the population health of </a:t>
            </a:r>
            <a:r>
              <a:rPr lang="en-US" dirty="0" smtClean="0"/>
              <a:t>people in Oregon </a:t>
            </a:r>
            <a:r>
              <a:rPr lang="en-US" dirty="0"/>
              <a:t>in ways that are measurable and sustainable </a:t>
            </a:r>
            <a:br>
              <a:rPr lang="en-US" dirty="0"/>
            </a:br>
            <a:endParaRPr lang="en-US" dirty="0"/>
          </a:p>
        </p:txBody>
      </p:sp>
      <p:pic>
        <p:nvPicPr>
          <p:cNvPr id="6" name="Picture Placeholder 6" descr="oregon population-01.png"/>
          <p:cNvPicPr>
            <a:picLocks noChangeAspect="1"/>
          </p:cNvPicPr>
          <p:nvPr/>
        </p:nvPicPr>
        <p:blipFill rotWithShape="1">
          <a:blip r:embed="rId3">
            <a:extLst>
              <a:ext uri="{28A0092B-C50C-407E-A947-70E740481C1C}">
                <a14:useLocalDpi xmlns:a14="http://schemas.microsoft.com/office/drawing/2010/main" val="0"/>
              </a:ext>
            </a:extLst>
          </a:blip>
          <a:srcRect l="913" t="-7091" r="5519" b="-12878"/>
          <a:stretch/>
        </p:blipFill>
        <p:spPr>
          <a:xfrm>
            <a:off x="1866901" y="1880905"/>
            <a:ext cx="5021734" cy="4977096"/>
          </a:xfrm>
          <a:prstGeom prst="rect">
            <a:avLst/>
          </a:prstGeom>
        </p:spPr>
      </p:pic>
      <p:sp>
        <p:nvSpPr>
          <p:cNvPr id="2" name="Footer Placeholder 1"/>
          <p:cNvSpPr>
            <a:spLocks noGrp="1"/>
          </p:cNvSpPr>
          <p:nvPr>
            <p:ph type="ftr" sz="quarter" idx="11"/>
          </p:nvPr>
        </p:nvSpPr>
        <p:spPr/>
        <p:txBody>
          <a:bodyPr/>
          <a:lstStyle/>
          <a:p>
            <a:r>
              <a:rPr lang="en-US" smtClean="0"/>
              <a:t>DRAFT</a:t>
            </a:r>
            <a:endParaRPr lang="en-US"/>
          </a:p>
        </p:txBody>
      </p:sp>
    </p:spTree>
    <p:extLst>
      <p:ext uri="{BB962C8B-B14F-4D97-AF65-F5344CB8AC3E}">
        <p14:creationId xmlns:p14="http://schemas.microsoft.com/office/powerpoint/2010/main" val="13436256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What does public health modernization look like in action?</a:t>
            </a:r>
            <a:endParaRPr lang="en-US" dirty="0"/>
          </a:p>
        </p:txBody>
      </p:sp>
      <p:pic>
        <p:nvPicPr>
          <p:cNvPr id="10" name="Content Placeholder 9" descr="Screen Shot 2017-10-30 at 11.12.45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r="-2840" b="44"/>
          <a:stretch/>
        </p:blipFill>
        <p:spPr/>
      </p:pic>
      <p:sp>
        <p:nvSpPr>
          <p:cNvPr id="9" name="Text Placeholder 8"/>
          <p:cNvSpPr>
            <a:spLocks noGrp="1"/>
          </p:cNvSpPr>
          <p:nvPr>
            <p:ph type="body" sz="half" idx="2"/>
          </p:nvPr>
        </p:nvSpPr>
        <p:spPr>
          <a:xfrm>
            <a:off x="381093" y="3855201"/>
            <a:ext cx="3255264" cy="2392363"/>
          </a:xfrm>
        </p:spPr>
        <p:txBody>
          <a:bodyPr/>
          <a:lstStyle/>
          <a:p>
            <a:r>
              <a:rPr lang="en-US" sz="1600" dirty="0"/>
              <a:t>Specifically, to guide implementation, the manual outlines, the core system functions, roles, deliverables and critical resources of each of the 7 foundational capabilities and each of the 4 foundational programs. </a:t>
            </a:r>
          </a:p>
          <a:p>
            <a:endParaRPr lang="en-US" dirty="0"/>
          </a:p>
        </p:txBody>
      </p:sp>
    </p:spTree>
    <p:extLst>
      <p:ext uri="{BB962C8B-B14F-4D97-AF65-F5344CB8AC3E}">
        <p14:creationId xmlns:p14="http://schemas.microsoft.com/office/powerpoint/2010/main" val="303305287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
            </a:r>
            <a:br>
              <a:rPr lang="en-US" dirty="0" smtClean="0"/>
            </a:br>
            <a:r>
              <a:rPr lang="en-US" dirty="0" smtClean="0"/>
              <a:t>Suicide Prevention</a:t>
            </a:r>
            <a:endParaRPr lang="en-US" dirty="0"/>
          </a:p>
        </p:txBody>
      </p:sp>
      <p:sp>
        <p:nvSpPr>
          <p:cNvPr id="4" name="Text Placeholder 3"/>
          <p:cNvSpPr>
            <a:spLocks noGrp="1"/>
          </p:cNvSpPr>
          <p:nvPr>
            <p:ph type="body" sz="half" idx="2"/>
          </p:nvPr>
        </p:nvSpPr>
        <p:spPr/>
        <p:txBody>
          <a:bodyPr/>
          <a:lstStyle/>
          <a:p>
            <a:r>
              <a:rPr lang="en-US" dirty="0"/>
              <a:t>In </a:t>
            </a:r>
            <a:r>
              <a:rPr lang="en-US" dirty="0" smtClean="0"/>
              <a:t>one Oregon county, </a:t>
            </a:r>
            <a:r>
              <a:rPr lang="en-US" dirty="0"/>
              <a:t>through a community health assessment facilitated in partnership with </a:t>
            </a:r>
            <a:r>
              <a:rPr lang="en-US" dirty="0" smtClean="0"/>
              <a:t>regional government, </a:t>
            </a:r>
            <a:r>
              <a:rPr lang="en-US" dirty="0"/>
              <a:t>suicide prevention emerged as a focus. With this focus in mind, a community health improvement </a:t>
            </a:r>
            <a:r>
              <a:rPr lang="en-US" dirty="0" smtClean="0"/>
              <a:t>plan was </a:t>
            </a:r>
            <a:r>
              <a:rPr lang="en-US" dirty="0"/>
              <a:t>developed that included suicide prevention as a focus. </a:t>
            </a:r>
          </a:p>
        </p:txBody>
      </p:sp>
      <p:pic>
        <p:nvPicPr>
          <p:cNvPr id="7" name="Picture 6" descr="prevention2-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41" y="114300"/>
            <a:ext cx="8875059" cy="6858000"/>
          </a:xfrm>
          <a:prstGeom prst="rect">
            <a:avLst/>
          </a:prstGeom>
        </p:spPr>
      </p:pic>
    </p:spTree>
    <p:extLst>
      <p:ext uri="{BB962C8B-B14F-4D97-AF65-F5344CB8AC3E}">
        <p14:creationId xmlns:p14="http://schemas.microsoft.com/office/powerpoint/2010/main" val="46444018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descr="Screen Shot 2017-11-09 at 12.49.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5230" y="304800"/>
            <a:ext cx="4629070" cy="6045200"/>
          </a:xfrm>
          <a:prstGeom prst="rect">
            <a:avLst/>
          </a:prstGeom>
        </p:spPr>
      </p:pic>
      <p:pic>
        <p:nvPicPr>
          <p:cNvPr id="15" name="Content Placeholder 9" descr="Screen Shot 2017-10-30 at 11.12.45 AM.png"/>
          <p:cNvPicPr>
            <a:picLocks noChangeAspect="1"/>
          </p:cNvPicPr>
          <p:nvPr/>
        </p:nvPicPr>
        <p:blipFill rotWithShape="1">
          <a:blip r:embed="rId4">
            <a:extLst>
              <a:ext uri="{28A0092B-C50C-407E-A947-70E740481C1C}">
                <a14:useLocalDpi xmlns:a14="http://schemas.microsoft.com/office/drawing/2010/main" val="0"/>
              </a:ext>
            </a:extLst>
          </a:blip>
          <a:srcRect r="-2840" b="44"/>
          <a:stretch/>
        </p:blipFill>
        <p:spPr>
          <a:xfrm>
            <a:off x="63500" y="584201"/>
            <a:ext cx="4533987" cy="5772382"/>
          </a:xfrm>
          <a:prstGeom prst="rect">
            <a:avLst/>
          </a:prstGeom>
        </p:spPr>
      </p:pic>
    </p:spTree>
    <p:extLst>
      <p:ext uri="{BB962C8B-B14F-4D97-AF65-F5344CB8AC3E}">
        <p14:creationId xmlns:p14="http://schemas.microsoft.com/office/powerpoint/2010/main" val="27262088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Foundational Program: </a:t>
            </a:r>
            <a:r>
              <a:rPr lang="en-US" dirty="0" smtClean="0"/>
              <a:t/>
            </a:r>
            <a:br>
              <a:rPr lang="en-US" dirty="0" smtClean="0"/>
            </a:br>
            <a:r>
              <a:rPr lang="en-US" dirty="0" smtClean="0"/>
              <a:t>Prevention </a:t>
            </a:r>
            <a:r>
              <a:rPr lang="en-US" dirty="0"/>
              <a:t>and Health Promotion  </a:t>
            </a:r>
            <a:r>
              <a:rPr lang="en-US" dirty="0" smtClean="0"/>
              <a:t/>
            </a:r>
            <a:br>
              <a:rPr lang="en-US" dirty="0" smtClean="0"/>
            </a:br>
            <a:r>
              <a:rPr lang="en-US" dirty="0"/>
              <a:t/>
            </a:r>
            <a:br>
              <a:rPr lang="en-US" dirty="0"/>
            </a:br>
            <a:endParaRPr lang="en-US" dirty="0"/>
          </a:p>
        </p:txBody>
      </p:sp>
      <p:sp>
        <p:nvSpPr>
          <p:cNvPr id="6" name="Text Placeholder 5"/>
          <p:cNvSpPr>
            <a:spLocks noGrp="1"/>
          </p:cNvSpPr>
          <p:nvPr>
            <p:ph idx="1"/>
          </p:nvPr>
        </p:nvSpPr>
        <p:spPr>
          <a:xfrm>
            <a:off x="498474" y="2027893"/>
            <a:ext cx="7556313" cy="4144963"/>
          </a:xfrm>
        </p:spPr>
        <p:txBody>
          <a:bodyPr>
            <a:normAutofit/>
          </a:bodyPr>
          <a:lstStyle/>
          <a:p>
            <a:pPr marL="0" lvl="0" indent="0">
              <a:buNone/>
            </a:pPr>
            <a:r>
              <a:rPr lang="en-US" dirty="0" smtClean="0"/>
              <a:t>Core System Functions</a:t>
            </a:r>
          </a:p>
          <a:p>
            <a:pPr marL="285750" lvl="0" indent="-285750">
              <a:buFont typeface="Arial"/>
              <a:buChar char="•"/>
            </a:pPr>
            <a:r>
              <a:rPr lang="en-US" dirty="0" smtClean="0"/>
              <a:t>Focus </a:t>
            </a:r>
            <a:r>
              <a:rPr lang="en-US" dirty="0"/>
              <a:t>on issues that affect social, emotional, and physical health and safety</a:t>
            </a:r>
          </a:p>
          <a:p>
            <a:pPr marL="285750" lvl="0" indent="-285750">
              <a:buFont typeface="Arial"/>
              <a:buChar char="•"/>
            </a:pPr>
            <a:r>
              <a:rPr lang="en-US" dirty="0"/>
              <a:t>Programs specifically address contributors to chronic disease such as poor nutrition and inadequate physical activity, substance use disorders, tobacco use, mental health, oral health, injuries and suicide</a:t>
            </a:r>
          </a:p>
          <a:p>
            <a:pPr marL="285750" indent="-285750">
              <a:buFont typeface="Arial"/>
              <a:buChar char="•"/>
            </a:pPr>
            <a:r>
              <a:rPr lang="en-US" dirty="0"/>
              <a:t>Use policies and systems to address root causes of poor health </a:t>
            </a:r>
          </a:p>
        </p:txBody>
      </p:sp>
      <p:pic>
        <p:nvPicPr>
          <p:cNvPr id="4" name="Content Placeholder 9" descr="Screen Shot 2017-10-30 at 11.12.45 AM.png"/>
          <p:cNvPicPr>
            <a:picLocks noChangeAspect="1"/>
          </p:cNvPicPr>
          <p:nvPr/>
        </p:nvPicPr>
        <p:blipFill rotWithShape="1">
          <a:blip r:embed="rId3">
            <a:extLst>
              <a:ext uri="{28A0092B-C50C-407E-A947-70E740481C1C}">
                <a14:useLocalDpi xmlns:a14="http://schemas.microsoft.com/office/drawing/2010/main" val="0"/>
              </a:ext>
            </a:extLst>
          </a:blip>
          <a:srcRect r="-2840" b="44"/>
          <a:stretch/>
        </p:blipFill>
        <p:spPr>
          <a:xfrm>
            <a:off x="6834224" y="286382"/>
            <a:ext cx="1271363" cy="1618618"/>
          </a:xfrm>
          <a:prstGeom prst="rect">
            <a:avLst/>
          </a:prstGeom>
        </p:spPr>
      </p:pic>
    </p:spTree>
    <p:extLst>
      <p:ext uri="{BB962C8B-B14F-4D97-AF65-F5344CB8AC3E}">
        <p14:creationId xmlns:p14="http://schemas.microsoft.com/office/powerpoint/2010/main" val="5864147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public health modernization?</a:t>
            </a:r>
            <a:endParaRPr lang="en-US" dirty="0"/>
          </a:p>
        </p:txBody>
      </p:sp>
      <p:pic>
        <p:nvPicPr>
          <p:cNvPr id="3" name="Picture 2" descr="Public Health programs and capabilties-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86" y="0"/>
            <a:ext cx="9421746" cy="7278235"/>
          </a:xfrm>
          <a:prstGeom prst="rect">
            <a:avLst/>
          </a:prstGeom>
        </p:spPr>
      </p:pic>
    </p:spTree>
    <p:extLst>
      <p:ext uri="{BB962C8B-B14F-4D97-AF65-F5344CB8AC3E}">
        <p14:creationId xmlns:p14="http://schemas.microsoft.com/office/powerpoint/2010/main" val="352086061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Roles of Foundational Capabilities and Program</a:t>
            </a:r>
            <a:endParaRPr lang="en-US" dirty="0"/>
          </a:p>
        </p:txBody>
      </p:sp>
      <p:sp>
        <p:nvSpPr>
          <p:cNvPr id="7" name="Text Placeholder 6"/>
          <p:cNvSpPr>
            <a:spLocks noGrp="1"/>
          </p:cNvSpPr>
          <p:nvPr>
            <p:ph type="body" idx="1"/>
          </p:nvPr>
        </p:nvSpPr>
        <p:spPr/>
        <p:txBody>
          <a:bodyPr/>
          <a:lstStyle/>
          <a:p>
            <a:r>
              <a:rPr lang="en-US" dirty="0" smtClean="0"/>
              <a:t>Foundational Program: Prevention and health promotion</a:t>
            </a:r>
          </a:p>
          <a:p>
            <a:r>
              <a:rPr lang="en-US" dirty="0" smtClean="0"/>
              <a:t>Program Example: Suicide Prevention </a:t>
            </a:r>
            <a:endParaRPr lang="en-US" dirty="0"/>
          </a:p>
        </p:txBody>
      </p:sp>
    </p:spTree>
    <p:extLst>
      <p:ext uri="{BB962C8B-B14F-4D97-AF65-F5344CB8AC3E}">
        <p14:creationId xmlns:p14="http://schemas.microsoft.com/office/powerpoint/2010/main" val="394954232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1</a:t>
            </a:r>
            <a:endParaRPr lang="en-US" dirty="0"/>
          </a:p>
        </p:txBody>
      </p:sp>
      <p:sp>
        <p:nvSpPr>
          <p:cNvPr id="3" name="Content Placeholder 2"/>
          <p:cNvSpPr>
            <a:spLocks noGrp="1"/>
          </p:cNvSpPr>
          <p:nvPr>
            <p:ph sz="half" idx="1"/>
          </p:nvPr>
        </p:nvSpPr>
        <p:spPr/>
        <p:txBody>
          <a:bodyPr>
            <a:normAutofit/>
          </a:bodyPr>
          <a:lstStyle/>
          <a:p>
            <a:pPr marL="0" indent="0">
              <a:buNone/>
            </a:pPr>
            <a:r>
              <a:rPr lang="en-US" sz="2800" dirty="0"/>
              <a:t>Collect, standardize, analyze, coordinate, use and disseminate data </a:t>
            </a:r>
          </a:p>
        </p:txBody>
      </p:sp>
      <p:pic>
        <p:nvPicPr>
          <p:cNvPr id="5" name="Content Placeholder 9" descr="Screen Shot 2017-10-30 at 11.12.45 AM.png"/>
          <p:cNvPicPr>
            <a:picLocks noChangeAspect="1"/>
          </p:cNvPicPr>
          <p:nvPr/>
        </p:nvPicPr>
        <p:blipFill rotWithShape="1">
          <a:blip r:embed="rId3">
            <a:extLst>
              <a:ext uri="{28A0092B-C50C-407E-A947-70E740481C1C}">
                <a14:useLocalDpi xmlns:a14="http://schemas.microsoft.com/office/drawing/2010/main" val="0"/>
              </a:ext>
            </a:extLst>
          </a:blip>
          <a:srcRect r="-2840" b="44"/>
          <a:stretch/>
        </p:blipFill>
        <p:spPr>
          <a:xfrm>
            <a:off x="6834224" y="286382"/>
            <a:ext cx="1271363" cy="1618618"/>
          </a:xfrm>
          <a:prstGeom prst="rect">
            <a:avLst/>
          </a:prstGeom>
        </p:spPr>
      </p:pic>
      <p:pic>
        <p:nvPicPr>
          <p:cNvPr id="8" name="Picture 7" descr="collect data-0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0530" y="529144"/>
            <a:ext cx="9377272" cy="7243879"/>
          </a:xfrm>
          <a:prstGeom prst="rect">
            <a:avLst/>
          </a:prstGeom>
        </p:spPr>
      </p:pic>
    </p:spTree>
    <p:extLst>
      <p:ext uri="{BB962C8B-B14F-4D97-AF65-F5344CB8AC3E}">
        <p14:creationId xmlns:p14="http://schemas.microsoft.com/office/powerpoint/2010/main" val="126969772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nformation-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674" y="560216"/>
            <a:ext cx="9468390" cy="7314267"/>
          </a:xfrm>
          <a:prstGeom prst="rect">
            <a:avLst/>
          </a:prstGeom>
        </p:spPr>
      </p:pic>
      <p:sp>
        <p:nvSpPr>
          <p:cNvPr id="2" name="Title 1"/>
          <p:cNvSpPr>
            <a:spLocks noGrp="1"/>
          </p:cNvSpPr>
          <p:nvPr>
            <p:ph type="title"/>
          </p:nvPr>
        </p:nvSpPr>
        <p:spPr/>
        <p:txBody>
          <a:bodyPr/>
          <a:lstStyle/>
          <a:p>
            <a:r>
              <a:rPr lang="en-US" dirty="0" smtClean="0"/>
              <a:t>Role 2</a:t>
            </a:r>
            <a:endParaRPr lang="en-US" dirty="0"/>
          </a:p>
        </p:txBody>
      </p:sp>
      <p:sp>
        <p:nvSpPr>
          <p:cNvPr id="3" name="Content Placeholder 2"/>
          <p:cNvSpPr>
            <a:spLocks noGrp="1"/>
          </p:cNvSpPr>
          <p:nvPr>
            <p:ph sz="half" idx="1"/>
          </p:nvPr>
        </p:nvSpPr>
        <p:spPr/>
        <p:txBody>
          <a:bodyPr>
            <a:normAutofit/>
          </a:bodyPr>
          <a:lstStyle/>
          <a:p>
            <a:pPr marL="0" indent="0">
              <a:buNone/>
            </a:pPr>
            <a:r>
              <a:rPr lang="en-US" sz="2800" dirty="0"/>
              <a:t>Provide timely, </a:t>
            </a:r>
            <a:r>
              <a:rPr lang="en-US" sz="2800" dirty="0" smtClean="0"/>
              <a:t>relevant, and </a:t>
            </a:r>
            <a:r>
              <a:rPr lang="en-US" sz="2800" dirty="0"/>
              <a:t>accurate information about social, </a:t>
            </a:r>
            <a:r>
              <a:rPr lang="en-US" sz="2800" dirty="0" smtClean="0"/>
              <a:t>emotional, </a:t>
            </a:r>
            <a:r>
              <a:rPr lang="en-US" sz="2800" dirty="0"/>
              <a:t>and physical health and safety</a:t>
            </a:r>
          </a:p>
        </p:txBody>
      </p:sp>
      <p:pic>
        <p:nvPicPr>
          <p:cNvPr id="5" name="Content Placeholder 9" descr="Screen Shot 2017-10-30 at 11.12.45 AM.png"/>
          <p:cNvPicPr>
            <a:picLocks noChangeAspect="1"/>
          </p:cNvPicPr>
          <p:nvPr/>
        </p:nvPicPr>
        <p:blipFill rotWithShape="1">
          <a:blip r:embed="rId4">
            <a:extLst>
              <a:ext uri="{28A0092B-C50C-407E-A947-70E740481C1C}">
                <a14:useLocalDpi xmlns:a14="http://schemas.microsoft.com/office/drawing/2010/main" val="0"/>
              </a:ext>
            </a:extLst>
          </a:blip>
          <a:srcRect r="-2840" b="44"/>
          <a:stretch/>
        </p:blipFill>
        <p:spPr>
          <a:xfrm>
            <a:off x="6834224" y="286382"/>
            <a:ext cx="1271363" cy="1618618"/>
          </a:xfrm>
          <a:prstGeom prst="rect">
            <a:avLst/>
          </a:prstGeom>
        </p:spPr>
      </p:pic>
    </p:spTree>
    <p:extLst>
      <p:ext uri="{BB962C8B-B14F-4D97-AF65-F5344CB8AC3E}">
        <p14:creationId xmlns:p14="http://schemas.microsoft.com/office/powerpoint/2010/main" val="331204782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takeholders-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500" y="484094"/>
            <a:ext cx="9693606" cy="7488245"/>
          </a:xfrm>
          <a:prstGeom prst="rect">
            <a:avLst/>
          </a:prstGeom>
        </p:spPr>
      </p:pic>
      <p:sp>
        <p:nvSpPr>
          <p:cNvPr id="2" name="Title 1"/>
          <p:cNvSpPr>
            <a:spLocks noGrp="1"/>
          </p:cNvSpPr>
          <p:nvPr>
            <p:ph type="title"/>
          </p:nvPr>
        </p:nvSpPr>
        <p:spPr/>
        <p:txBody>
          <a:bodyPr/>
          <a:lstStyle/>
          <a:p>
            <a:r>
              <a:rPr lang="en-US" dirty="0" smtClean="0"/>
              <a:t>Role 3</a:t>
            </a:r>
            <a:endParaRPr lang="en-US" dirty="0"/>
          </a:p>
        </p:txBody>
      </p:sp>
      <p:sp>
        <p:nvSpPr>
          <p:cNvPr id="3" name="Content Placeholder 2"/>
          <p:cNvSpPr>
            <a:spLocks noGrp="1"/>
          </p:cNvSpPr>
          <p:nvPr>
            <p:ph sz="half" idx="1"/>
          </p:nvPr>
        </p:nvSpPr>
        <p:spPr/>
        <p:txBody>
          <a:bodyPr>
            <a:normAutofit/>
          </a:bodyPr>
          <a:lstStyle/>
          <a:p>
            <a:pPr marL="0" indent="0">
              <a:buNone/>
            </a:pPr>
            <a:r>
              <a:rPr lang="en-US" sz="2400" dirty="0"/>
              <a:t>Convene stakeholders, engage statewide organizations and partners, and cultivate leadership and vision for prevention and health promotion policies, programs and strategies </a:t>
            </a:r>
          </a:p>
        </p:txBody>
      </p:sp>
      <p:pic>
        <p:nvPicPr>
          <p:cNvPr id="5" name="Content Placeholder 9" descr="Screen Shot 2017-10-30 at 11.12.45 AM.png"/>
          <p:cNvPicPr>
            <a:picLocks noChangeAspect="1"/>
          </p:cNvPicPr>
          <p:nvPr/>
        </p:nvPicPr>
        <p:blipFill rotWithShape="1">
          <a:blip r:embed="rId4">
            <a:extLst>
              <a:ext uri="{28A0092B-C50C-407E-A947-70E740481C1C}">
                <a14:useLocalDpi xmlns:a14="http://schemas.microsoft.com/office/drawing/2010/main" val="0"/>
              </a:ext>
            </a:extLst>
          </a:blip>
          <a:srcRect r="-2840" b="44"/>
          <a:stretch/>
        </p:blipFill>
        <p:spPr>
          <a:xfrm>
            <a:off x="6834224" y="286382"/>
            <a:ext cx="1271363" cy="1618618"/>
          </a:xfrm>
          <a:prstGeom prst="rect">
            <a:avLst/>
          </a:prstGeom>
        </p:spPr>
      </p:pic>
    </p:spTree>
    <p:extLst>
      <p:ext uri="{BB962C8B-B14F-4D97-AF65-F5344CB8AC3E}">
        <p14:creationId xmlns:p14="http://schemas.microsoft.com/office/powerpoint/2010/main" val="377199027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lan-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828" y="504195"/>
            <a:ext cx="9406562" cy="7266505"/>
          </a:xfrm>
          <a:prstGeom prst="rect">
            <a:avLst/>
          </a:prstGeom>
        </p:spPr>
      </p:pic>
      <p:sp>
        <p:nvSpPr>
          <p:cNvPr id="2" name="Title 1"/>
          <p:cNvSpPr>
            <a:spLocks noGrp="1"/>
          </p:cNvSpPr>
          <p:nvPr>
            <p:ph type="title"/>
          </p:nvPr>
        </p:nvSpPr>
        <p:spPr/>
        <p:txBody>
          <a:bodyPr/>
          <a:lstStyle/>
          <a:p>
            <a:r>
              <a:rPr lang="en-US" dirty="0" smtClean="0"/>
              <a:t>Role 4</a:t>
            </a:r>
            <a:endParaRPr lang="en-US" dirty="0"/>
          </a:p>
        </p:txBody>
      </p:sp>
      <p:sp>
        <p:nvSpPr>
          <p:cNvPr id="3" name="Content Placeholder 2"/>
          <p:cNvSpPr>
            <a:spLocks noGrp="1"/>
          </p:cNvSpPr>
          <p:nvPr>
            <p:ph sz="half" idx="1"/>
          </p:nvPr>
        </p:nvSpPr>
        <p:spPr/>
        <p:txBody>
          <a:bodyPr>
            <a:normAutofit/>
          </a:bodyPr>
          <a:lstStyle/>
          <a:p>
            <a:pPr marL="0" indent="0">
              <a:buNone/>
            </a:pPr>
            <a:r>
              <a:rPr lang="en-US" sz="2400" dirty="0"/>
              <a:t>Develop a prioritized plan to address health needs using policy, systems and environmental change strategies, and implement policies, programs, and strategies. </a:t>
            </a:r>
          </a:p>
        </p:txBody>
      </p:sp>
      <p:pic>
        <p:nvPicPr>
          <p:cNvPr id="5" name="Content Placeholder 9" descr="Screen Shot 2017-10-30 at 11.12.45 AM.png"/>
          <p:cNvPicPr>
            <a:picLocks noChangeAspect="1"/>
          </p:cNvPicPr>
          <p:nvPr/>
        </p:nvPicPr>
        <p:blipFill rotWithShape="1">
          <a:blip r:embed="rId4">
            <a:extLst>
              <a:ext uri="{28A0092B-C50C-407E-A947-70E740481C1C}">
                <a14:useLocalDpi xmlns:a14="http://schemas.microsoft.com/office/drawing/2010/main" val="0"/>
              </a:ext>
            </a:extLst>
          </a:blip>
          <a:srcRect r="-2840" b="44"/>
          <a:stretch/>
        </p:blipFill>
        <p:spPr>
          <a:xfrm>
            <a:off x="6834224" y="286382"/>
            <a:ext cx="1271363" cy="1618618"/>
          </a:xfrm>
          <a:prstGeom prst="rect">
            <a:avLst/>
          </a:prstGeom>
        </p:spPr>
      </p:pic>
    </p:spTree>
    <p:extLst>
      <p:ext uri="{BB962C8B-B14F-4D97-AF65-F5344CB8AC3E}">
        <p14:creationId xmlns:p14="http://schemas.microsoft.com/office/powerpoint/2010/main" val="145881006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5</a:t>
            </a:r>
            <a:endParaRPr lang="en-US" dirty="0"/>
          </a:p>
        </p:txBody>
      </p:sp>
      <p:sp>
        <p:nvSpPr>
          <p:cNvPr id="3" name="Content Placeholder 2"/>
          <p:cNvSpPr>
            <a:spLocks noGrp="1"/>
          </p:cNvSpPr>
          <p:nvPr>
            <p:ph sz="half" idx="1"/>
          </p:nvPr>
        </p:nvSpPr>
        <p:spPr/>
        <p:txBody>
          <a:bodyPr>
            <a:normAutofit/>
          </a:bodyPr>
          <a:lstStyle/>
          <a:p>
            <a:pPr marL="0" indent="0">
              <a:buNone/>
            </a:pPr>
            <a:r>
              <a:rPr lang="en-US" sz="2800" dirty="0"/>
              <a:t>Implement </a:t>
            </a:r>
            <a:r>
              <a:rPr lang="en-US" sz="2800" dirty="0" smtClean="0"/>
              <a:t>policies</a:t>
            </a:r>
            <a:r>
              <a:rPr lang="en-US" sz="2800" dirty="0"/>
              <a:t>, </a:t>
            </a:r>
            <a:r>
              <a:rPr lang="en-US" sz="2800" dirty="0" smtClean="0"/>
              <a:t>programs </a:t>
            </a:r>
            <a:r>
              <a:rPr lang="en-US" sz="2800" dirty="0"/>
              <a:t>and </a:t>
            </a:r>
            <a:r>
              <a:rPr lang="en-US" sz="2800" dirty="0" smtClean="0"/>
              <a:t>strategies </a:t>
            </a:r>
            <a:endParaRPr lang="en-US" sz="2800" dirty="0"/>
          </a:p>
        </p:txBody>
      </p:sp>
      <p:pic>
        <p:nvPicPr>
          <p:cNvPr id="7" name="Content Placeholder 6" descr="prepare your team-01.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3704" t="13465" r="1385" b="3750"/>
          <a:stretch/>
        </p:blipFill>
        <p:spPr>
          <a:xfrm>
            <a:off x="4463450" y="2135355"/>
            <a:ext cx="4351394" cy="4288230"/>
          </a:xfrm>
        </p:spPr>
      </p:pic>
      <p:pic>
        <p:nvPicPr>
          <p:cNvPr id="5" name="Content Placeholder 9" descr="Screen Shot 2017-10-30 at 11.12.45 AM.png"/>
          <p:cNvPicPr>
            <a:picLocks noChangeAspect="1"/>
          </p:cNvPicPr>
          <p:nvPr/>
        </p:nvPicPr>
        <p:blipFill rotWithShape="1">
          <a:blip r:embed="rId4">
            <a:extLst>
              <a:ext uri="{28A0092B-C50C-407E-A947-70E740481C1C}">
                <a14:useLocalDpi xmlns:a14="http://schemas.microsoft.com/office/drawing/2010/main" val="0"/>
              </a:ext>
            </a:extLst>
          </a:blip>
          <a:srcRect r="-2840" b="44"/>
          <a:stretch/>
        </p:blipFill>
        <p:spPr>
          <a:xfrm>
            <a:off x="6834224" y="286382"/>
            <a:ext cx="1271363" cy="1618618"/>
          </a:xfrm>
          <a:prstGeom prst="rect">
            <a:avLst/>
          </a:prstGeom>
        </p:spPr>
      </p:pic>
    </p:spTree>
    <p:extLst>
      <p:ext uri="{BB962C8B-B14F-4D97-AF65-F5344CB8AC3E}">
        <p14:creationId xmlns:p14="http://schemas.microsoft.com/office/powerpoint/2010/main" val="90969373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ports-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960" y="502768"/>
            <a:ext cx="9161139" cy="7076918"/>
          </a:xfrm>
          <a:prstGeom prst="rect">
            <a:avLst/>
          </a:prstGeom>
        </p:spPr>
      </p:pic>
      <p:sp>
        <p:nvSpPr>
          <p:cNvPr id="2" name="Title 1"/>
          <p:cNvSpPr>
            <a:spLocks noGrp="1"/>
          </p:cNvSpPr>
          <p:nvPr>
            <p:ph type="title"/>
          </p:nvPr>
        </p:nvSpPr>
        <p:spPr/>
        <p:txBody>
          <a:bodyPr/>
          <a:lstStyle/>
          <a:p>
            <a:r>
              <a:rPr lang="en-US" dirty="0" smtClean="0"/>
              <a:t>Deliverables</a:t>
            </a:r>
            <a:endParaRPr lang="en-US" dirty="0"/>
          </a:p>
        </p:txBody>
      </p:sp>
      <p:sp>
        <p:nvSpPr>
          <p:cNvPr id="5" name="Content Placeholder 4"/>
          <p:cNvSpPr>
            <a:spLocks noGrp="1"/>
          </p:cNvSpPr>
          <p:nvPr>
            <p:ph sz="half" idx="1"/>
          </p:nvPr>
        </p:nvSpPr>
        <p:spPr/>
        <p:txBody>
          <a:bodyPr/>
          <a:lstStyle/>
          <a:p>
            <a:pPr lvl="0"/>
            <a:r>
              <a:rPr lang="en-US" dirty="0"/>
              <a:t>Statewide and local summaries</a:t>
            </a:r>
          </a:p>
          <a:p>
            <a:pPr lvl="0"/>
            <a:r>
              <a:rPr lang="en-US" dirty="0"/>
              <a:t>Documented strategies shared with stakeholders</a:t>
            </a:r>
          </a:p>
          <a:p>
            <a:r>
              <a:rPr lang="en-US" dirty="0" smtClean="0"/>
              <a:t>Example: Details of the Suicide Prevention initiative are communicated through </a:t>
            </a:r>
            <a:r>
              <a:rPr lang="en-US" dirty="0"/>
              <a:t>regular progress reports available online </a:t>
            </a:r>
          </a:p>
        </p:txBody>
      </p:sp>
      <p:sp>
        <p:nvSpPr>
          <p:cNvPr id="6" name="Date Placeholder 5"/>
          <p:cNvSpPr>
            <a:spLocks noGrp="1"/>
          </p:cNvSpPr>
          <p:nvPr>
            <p:ph type="dt" sz="half" idx="10"/>
          </p:nvPr>
        </p:nvSpPr>
        <p:spPr/>
        <p:txBody>
          <a:bodyPr/>
          <a:lstStyle/>
          <a:p>
            <a:r>
              <a:rPr lang="en-US" smtClean="0"/>
              <a:t>11/9/17</a:t>
            </a:r>
            <a:endParaRPr lang="en-US"/>
          </a:p>
        </p:txBody>
      </p:sp>
      <p:pic>
        <p:nvPicPr>
          <p:cNvPr id="4" name="Content Placeholder 9" descr="Screen Shot 2017-10-30 at 11.12.45 AM.png"/>
          <p:cNvPicPr>
            <a:picLocks noChangeAspect="1"/>
          </p:cNvPicPr>
          <p:nvPr/>
        </p:nvPicPr>
        <p:blipFill rotWithShape="1">
          <a:blip r:embed="rId4">
            <a:extLst>
              <a:ext uri="{28A0092B-C50C-407E-A947-70E740481C1C}">
                <a14:useLocalDpi xmlns:a14="http://schemas.microsoft.com/office/drawing/2010/main" val="0"/>
              </a:ext>
            </a:extLst>
          </a:blip>
          <a:srcRect r="-2840" b="44"/>
          <a:stretch/>
        </p:blipFill>
        <p:spPr>
          <a:xfrm>
            <a:off x="6834224" y="286382"/>
            <a:ext cx="1271363" cy="1618618"/>
          </a:xfrm>
          <a:prstGeom prst="rect">
            <a:avLst/>
          </a:prstGeom>
        </p:spPr>
      </p:pic>
    </p:spTree>
    <p:extLst>
      <p:ext uri="{BB962C8B-B14F-4D97-AF65-F5344CB8AC3E}">
        <p14:creationId xmlns:p14="http://schemas.microsoft.com/office/powerpoint/2010/main" val="145224845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quity-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7552" y="484094"/>
            <a:ext cx="9554861" cy="7381065"/>
          </a:xfrm>
          <a:prstGeom prst="rect">
            <a:avLst/>
          </a:prstGeom>
        </p:spPr>
      </p:pic>
      <p:sp>
        <p:nvSpPr>
          <p:cNvPr id="2" name="Title 1"/>
          <p:cNvSpPr>
            <a:spLocks noGrp="1"/>
          </p:cNvSpPr>
          <p:nvPr>
            <p:ph type="title"/>
          </p:nvPr>
        </p:nvSpPr>
        <p:spPr/>
        <p:txBody>
          <a:bodyPr/>
          <a:lstStyle/>
          <a:p>
            <a:r>
              <a:rPr lang="en-US" dirty="0"/>
              <a:t>Critical Tools and Resources </a:t>
            </a:r>
          </a:p>
        </p:txBody>
      </p:sp>
      <p:sp>
        <p:nvSpPr>
          <p:cNvPr id="3" name="Content Placeholder 2"/>
          <p:cNvSpPr>
            <a:spLocks noGrp="1"/>
          </p:cNvSpPr>
          <p:nvPr>
            <p:ph sz="half" idx="1"/>
          </p:nvPr>
        </p:nvSpPr>
        <p:spPr/>
        <p:txBody>
          <a:bodyPr/>
          <a:lstStyle/>
          <a:p>
            <a:pPr lvl="0"/>
            <a:r>
              <a:rPr lang="en-US" dirty="0"/>
              <a:t>Routine surveillance </a:t>
            </a:r>
          </a:p>
          <a:p>
            <a:pPr lvl="0"/>
            <a:r>
              <a:rPr lang="en-US" dirty="0"/>
              <a:t>State health improvement plan</a:t>
            </a:r>
          </a:p>
          <a:p>
            <a:r>
              <a:rPr lang="en-US" dirty="0" smtClean="0"/>
              <a:t>Example: </a:t>
            </a:r>
            <a:r>
              <a:rPr lang="en-US" dirty="0"/>
              <a:t>B</a:t>
            </a:r>
            <a:r>
              <a:rPr lang="en-US" dirty="0" smtClean="0"/>
              <a:t>oth </a:t>
            </a:r>
            <a:r>
              <a:rPr lang="en-US" dirty="0"/>
              <a:t>data on recent suicides and its community health assessment to inform suicide prevention efforts </a:t>
            </a:r>
          </a:p>
        </p:txBody>
      </p:sp>
      <p:pic>
        <p:nvPicPr>
          <p:cNvPr id="4" name="Content Placeholder 9" descr="Screen Shot 2017-10-30 at 11.12.45 AM.png"/>
          <p:cNvPicPr>
            <a:picLocks noChangeAspect="1"/>
          </p:cNvPicPr>
          <p:nvPr/>
        </p:nvPicPr>
        <p:blipFill rotWithShape="1">
          <a:blip r:embed="rId4">
            <a:extLst>
              <a:ext uri="{28A0092B-C50C-407E-A947-70E740481C1C}">
                <a14:useLocalDpi xmlns:a14="http://schemas.microsoft.com/office/drawing/2010/main" val="0"/>
              </a:ext>
            </a:extLst>
          </a:blip>
          <a:srcRect r="-2840" b="44"/>
          <a:stretch/>
        </p:blipFill>
        <p:spPr>
          <a:xfrm>
            <a:off x="6834224" y="286382"/>
            <a:ext cx="1271363" cy="1618618"/>
          </a:xfrm>
          <a:prstGeom prst="rect">
            <a:avLst/>
          </a:prstGeom>
        </p:spPr>
      </p:pic>
    </p:spTree>
    <p:extLst>
      <p:ext uri="{BB962C8B-B14F-4D97-AF65-F5344CB8AC3E}">
        <p14:creationId xmlns:p14="http://schemas.microsoft.com/office/powerpoint/2010/main" val="65888768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0" y="3124200"/>
            <a:ext cx="5638800" cy="2095500"/>
          </a:xfrm>
        </p:spPr>
        <p:txBody>
          <a:bodyPr>
            <a:normAutofit/>
          </a:bodyPr>
          <a:lstStyle/>
          <a:p>
            <a:r>
              <a:rPr lang="en-US" dirty="0" smtClean="0"/>
              <a:t>Additional examples of work happening to modernize our public health system</a:t>
            </a:r>
            <a:endParaRPr lang="en-US" dirty="0"/>
          </a:p>
        </p:txBody>
      </p:sp>
    </p:spTree>
    <p:extLst>
      <p:ext uri="{BB962C8B-B14F-4D97-AF65-F5344CB8AC3E}">
        <p14:creationId xmlns:p14="http://schemas.microsoft.com/office/powerpoint/2010/main" val="111289978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Final CJS_programs_program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06" y="0"/>
            <a:ext cx="8877748" cy="6858000"/>
          </a:xfrm>
          <a:prstGeom prst="rect">
            <a:avLst/>
          </a:prstGeom>
        </p:spPr>
      </p:pic>
    </p:spTree>
    <p:extLst>
      <p:ext uri="{BB962C8B-B14F-4D97-AF65-F5344CB8AC3E}">
        <p14:creationId xmlns:p14="http://schemas.microsoft.com/office/powerpoint/2010/main" val="14611512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DRAFT</a:t>
            </a:r>
            <a:endParaRPr lang="en-US"/>
          </a:p>
        </p:txBody>
      </p:sp>
      <p:pic>
        <p:nvPicPr>
          <p:cNvPr id="6" name="Picture 5" descr="public_health_modernization_manual-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370"/>
            <a:ext cx="9162676" cy="7065818"/>
          </a:xfrm>
          <a:prstGeom prst="rect">
            <a:avLst/>
          </a:prstGeom>
        </p:spPr>
      </p:pic>
    </p:spTree>
    <p:extLst>
      <p:ext uri="{BB962C8B-B14F-4D97-AF65-F5344CB8AC3E}">
        <p14:creationId xmlns:p14="http://schemas.microsoft.com/office/powerpoint/2010/main" val="253198705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Final CJS_capabilities_capabili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782" y="0"/>
            <a:ext cx="8833983" cy="6858000"/>
          </a:xfrm>
          <a:prstGeom prst="rect">
            <a:avLst/>
          </a:prstGeom>
        </p:spPr>
      </p:pic>
    </p:spTree>
    <p:extLst>
      <p:ext uri="{BB962C8B-B14F-4D97-AF65-F5344CB8AC3E}">
        <p14:creationId xmlns:p14="http://schemas.microsoft.com/office/powerpoint/2010/main" val="126547193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Cross-Sector Partnerships</a:t>
            </a:r>
            <a:endParaRPr lang="en-US" dirty="0"/>
          </a:p>
        </p:txBody>
      </p:sp>
      <p:pic>
        <p:nvPicPr>
          <p:cNvPr id="3" name="Picture 2" descr="CJSCSS-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81" y="721515"/>
            <a:ext cx="8810684" cy="6858000"/>
          </a:xfrm>
          <a:prstGeom prst="rect">
            <a:avLst/>
          </a:prstGeom>
        </p:spPr>
      </p:pic>
    </p:spTree>
    <p:extLst>
      <p:ext uri="{BB962C8B-B14F-4D97-AF65-F5344CB8AC3E}">
        <p14:creationId xmlns:p14="http://schemas.microsoft.com/office/powerpoint/2010/main" val="226774959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proving-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75059" cy="6858000"/>
          </a:xfrm>
          <a:prstGeom prst="rect">
            <a:avLst/>
          </a:prstGeom>
        </p:spPr>
      </p:pic>
      <p:sp>
        <p:nvSpPr>
          <p:cNvPr id="2" name="Title 1"/>
          <p:cNvSpPr>
            <a:spLocks noGrp="1"/>
          </p:cNvSpPr>
          <p:nvPr>
            <p:ph type="title"/>
          </p:nvPr>
        </p:nvSpPr>
        <p:spPr/>
        <p:txBody>
          <a:bodyPr/>
          <a:lstStyle/>
          <a:p>
            <a:r>
              <a:rPr lang="en-US" dirty="0" smtClean="0"/>
              <a:t>Cross-Sector Partnerships:</a:t>
            </a:r>
            <a:br>
              <a:rPr lang="en-US" dirty="0" smtClean="0"/>
            </a:br>
            <a:r>
              <a:rPr lang="en-US" sz="2800" dirty="0" smtClean="0"/>
              <a:t>Improving the Health of Mothers &amp; Babies </a:t>
            </a:r>
            <a:endParaRPr lang="en-US" sz="2800" dirty="0"/>
          </a:p>
        </p:txBody>
      </p:sp>
    </p:spTree>
    <p:extLst>
      <p:ext uri="{BB962C8B-B14F-4D97-AF65-F5344CB8AC3E}">
        <p14:creationId xmlns:p14="http://schemas.microsoft.com/office/powerpoint/2010/main" val="77115152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on Current Efforts</a:t>
            </a:r>
            <a:endParaRPr lang="en-US" dirty="0"/>
          </a:p>
        </p:txBody>
      </p:sp>
      <p:pic>
        <p:nvPicPr>
          <p:cNvPr id="3" name="Picture 2" descr="berkslide33-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397" y="-1120435"/>
            <a:ext cx="10507316" cy="8463958"/>
          </a:xfrm>
          <a:prstGeom prst="rect">
            <a:avLst/>
          </a:prstGeom>
        </p:spPr>
      </p:pic>
      <p:pic>
        <p:nvPicPr>
          <p:cNvPr id="6" name="Picture 5" descr="Screen Shot 2017-11-09 at 3.17.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521" y="1730918"/>
            <a:ext cx="2507772" cy="1915026"/>
          </a:xfrm>
          <a:prstGeom prst="rect">
            <a:avLst/>
          </a:prstGeom>
          <a:ln>
            <a:solidFill>
              <a:schemeClr val="accent6"/>
            </a:solidFill>
          </a:ln>
        </p:spPr>
      </p:pic>
    </p:spTree>
    <p:extLst>
      <p:ext uri="{BB962C8B-B14F-4D97-AF65-F5344CB8AC3E}">
        <p14:creationId xmlns:p14="http://schemas.microsoft.com/office/powerpoint/2010/main" val="8100899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and Economic Benefit of Public Health</a:t>
            </a:r>
            <a:endParaRPr lang="en-US" dirty="0"/>
          </a:p>
        </p:txBody>
      </p:sp>
      <p:sp>
        <p:nvSpPr>
          <p:cNvPr id="7" name="Content Placeholder 6"/>
          <p:cNvSpPr>
            <a:spLocks noGrp="1"/>
          </p:cNvSpPr>
          <p:nvPr>
            <p:ph sz="half" idx="1"/>
          </p:nvPr>
        </p:nvSpPr>
        <p:spPr/>
        <p:txBody>
          <a:bodyPr>
            <a:normAutofit/>
          </a:bodyPr>
          <a:lstStyle/>
          <a:p>
            <a:pPr marL="0" indent="0">
              <a:buNone/>
            </a:pPr>
            <a:r>
              <a:rPr lang="en-US" sz="2000" i="1" dirty="0" smtClean="0">
                <a:solidFill>
                  <a:srgbClr val="247899"/>
                </a:solidFill>
              </a:rPr>
              <a:t>Annual medical care expenditures in Oregon related to physical inactivity is an estimated $1.3 billion. </a:t>
            </a:r>
          </a:p>
          <a:p>
            <a:pPr marL="0" indent="0">
              <a:buNone/>
            </a:pPr>
            <a:r>
              <a:rPr lang="en-US" sz="2000" i="1" dirty="0" smtClean="0">
                <a:solidFill>
                  <a:srgbClr val="247899"/>
                </a:solidFill>
              </a:rPr>
              <a:t>Reducing physical inactivity health care costs by less than 1% (.12%) would offset the recommended additional spending of $1.6 million, annually.</a:t>
            </a:r>
          </a:p>
        </p:txBody>
      </p:sp>
      <p:pic>
        <p:nvPicPr>
          <p:cNvPr id="3" name="Picture 2"/>
          <p:cNvPicPr>
            <a:picLocks noChangeAspect="1"/>
          </p:cNvPicPr>
          <p:nvPr/>
        </p:nvPicPr>
        <p:blipFill>
          <a:blip r:embed="rId3"/>
          <a:stretch>
            <a:fillRect/>
          </a:stretch>
        </p:blipFill>
        <p:spPr>
          <a:xfrm>
            <a:off x="4816474" y="2124075"/>
            <a:ext cx="3663279" cy="3779838"/>
          </a:xfrm>
          <a:prstGeom prst="rect">
            <a:avLst/>
          </a:prstGeom>
          <a:noFill/>
        </p:spPr>
      </p:pic>
    </p:spTree>
    <p:extLst>
      <p:ext uri="{BB962C8B-B14F-4D97-AF65-F5344CB8AC3E}">
        <p14:creationId xmlns:p14="http://schemas.microsoft.com/office/powerpoint/2010/main" val="273521387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Regional Partnerships for Communicable Disease Control</a:t>
            </a:r>
            <a:endParaRPr lang="en-US" dirty="0"/>
          </a:p>
        </p:txBody>
      </p:sp>
      <p:sp>
        <p:nvSpPr>
          <p:cNvPr id="3" name="Content Placeholder 2"/>
          <p:cNvSpPr>
            <a:spLocks noGrp="1"/>
          </p:cNvSpPr>
          <p:nvPr>
            <p:ph idx="1"/>
          </p:nvPr>
        </p:nvSpPr>
        <p:spPr/>
        <p:txBody>
          <a:bodyPr>
            <a:normAutofit lnSpcReduction="10000"/>
          </a:bodyPr>
          <a:lstStyle/>
          <a:p>
            <a:r>
              <a:rPr lang="en-US" dirty="0" smtClean="0"/>
              <a:t>In 2017, the Oregon State Legislature allocated $5 Million to modernization.</a:t>
            </a:r>
          </a:p>
          <a:p>
            <a:r>
              <a:rPr lang="en-US" dirty="0"/>
              <a:t>I</a:t>
            </a:r>
            <a:r>
              <a:rPr lang="en-US" dirty="0" smtClean="0"/>
              <a:t>n </a:t>
            </a:r>
            <a:r>
              <a:rPr lang="en-US" dirty="0"/>
              <a:t>November 2017, </a:t>
            </a:r>
            <a:r>
              <a:rPr lang="en-US" dirty="0" smtClean="0"/>
              <a:t>Oregon Health Authority will be distributing $3.9 million in funds </a:t>
            </a:r>
            <a:r>
              <a:rPr lang="en-US" dirty="0"/>
              <a:t>to local public health departments to develop regional approaches for: </a:t>
            </a:r>
          </a:p>
          <a:p>
            <a:pPr marL="228600" lvl="1" indent="0">
              <a:buNone/>
            </a:pPr>
            <a:endParaRPr lang="en-US" dirty="0"/>
          </a:p>
          <a:p>
            <a:pPr marL="228600" lvl="1" indent="0">
              <a:buNone/>
            </a:pPr>
            <a:r>
              <a:rPr lang="en-US" sz="2000" dirty="0"/>
              <a:t>-- identifying, </a:t>
            </a:r>
          </a:p>
          <a:p>
            <a:pPr marL="228600" lvl="1" indent="0">
              <a:buNone/>
            </a:pPr>
            <a:r>
              <a:rPr lang="en-US" sz="2000" dirty="0"/>
              <a:t>-- responding to; and </a:t>
            </a:r>
          </a:p>
          <a:p>
            <a:pPr marL="228600" lvl="1" indent="0">
              <a:buNone/>
            </a:pPr>
            <a:r>
              <a:rPr lang="en-US" sz="2000" dirty="0"/>
              <a:t>-- preventing the transmission of communicable disease</a:t>
            </a:r>
            <a:r>
              <a:rPr lang="mr-IN" sz="2000" dirty="0"/>
              <a:t>…</a:t>
            </a:r>
            <a:r>
              <a:rPr lang="en-US" sz="2000" dirty="0"/>
              <a:t> </a:t>
            </a:r>
          </a:p>
          <a:p>
            <a:pPr marL="228600" lvl="1" indent="0">
              <a:buNone/>
            </a:pPr>
            <a:endParaRPr lang="en-US" sz="2000" dirty="0"/>
          </a:p>
          <a:p>
            <a:pPr marL="228600" lvl="1" indent="0">
              <a:buNone/>
            </a:pPr>
            <a:r>
              <a:rPr lang="mr-IN" sz="2000" dirty="0"/>
              <a:t>…</a:t>
            </a:r>
            <a:r>
              <a:rPr lang="en-US" sz="2000" dirty="0"/>
              <a:t> with an emphasis on reducing communicable disease-related health disparities. </a:t>
            </a:r>
          </a:p>
          <a:p>
            <a:endParaRPr lang="en-US" dirty="0" smtClean="0"/>
          </a:p>
          <a:p>
            <a:endParaRPr lang="en-US" dirty="0"/>
          </a:p>
        </p:txBody>
      </p:sp>
    </p:spTree>
    <p:extLst>
      <p:ext uri="{BB962C8B-B14F-4D97-AF65-F5344CB8AC3E}">
        <p14:creationId xmlns:p14="http://schemas.microsoft.com/office/powerpoint/2010/main" val="32158114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89136" y="224348"/>
            <a:ext cx="7556313" cy="1116106"/>
          </a:xfrm>
        </p:spPr>
        <p:txBody>
          <a:bodyPr/>
          <a:lstStyle/>
          <a:p>
            <a:pPr algn="ctr"/>
            <a:r>
              <a:rPr lang="en-US" sz="2800" dirty="0" smtClean="0"/>
              <a:t>Local Public Health Modernization Grantees</a:t>
            </a:r>
            <a:endParaRPr lang="en-US" sz="2800" dirty="0"/>
          </a:p>
        </p:txBody>
      </p:sp>
      <p:pic>
        <p:nvPicPr>
          <p:cNvPr id="6" name="Picture 5" descr="funded grantees-05-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252" y="342900"/>
            <a:ext cx="8877748" cy="6858000"/>
          </a:xfrm>
          <a:prstGeom prst="rect">
            <a:avLst/>
          </a:prstGeom>
        </p:spPr>
      </p:pic>
    </p:spTree>
    <p:extLst>
      <p:ext uri="{BB962C8B-B14F-4D97-AF65-F5344CB8AC3E}">
        <p14:creationId xmlns:p14="http://schemas.microsoft.com/office/powerpoint/2010/main" val="368454178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What’s Next</a:t>
            </a:r>
            <a:endParaRPr lang="en-US" dirty="0"/>
          </a:p>
        </p:txBody>
      </p:sp>
      <p:sp>
        <p:nvSpPr>
          <p:cNvPr id="3" name="Content Placeholder 2"/>
          <p:cNvSpPr>
            <a:spLocks noGrp="1"/>
          </p:cNvSpPr>
          <p:nvPr>
            <p:ph idx="1"/>
          </p:nvPr>
        </p:nvSpPr>
        <p:spPr/>
        <p:txBody>
          <a:bodyPr/>
          <a:lstStyle/>
          <a:p>
            <a:r>
              <a:rPr lang="en-US" dirty="0" smtClean="0"/>
              <a:t>Review the Public Health Modernization Manual</a:t>
            </a:r>
          </a:p>
          <a:p>
            <a:r>
              <a:rPr lang="en-US" dirty="0" smtClean="0"/>
              <a:t>Review Oregon Public Health State Health Improvement Plan</a:t>
            </a:r>
          </a:p>
          <a:p>
            <a:r>
              <a:rPr lang="en-US" dirty="0" smtClean="0"/>
              <a:t>Review the newly launched CLHO AIMHI Roadmap Toolkit </a:t>
            </a:r>
            <a:endParaRPr lang="en-US" dirty="0"/>
          </a:p>
        </p:txBody>
      </p:sp>
    </p:spTree>
    <p:extLst>
      <p:ext uri="{BB962C8B-B14F-4D97-AF65-F5344CB8AC3E}">
        <p14:creationId xmlns:p14="http://schemas.microsoft.com/office/powerpoint/2010/main" val="347203540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DRAFT</a:t>
            </a:r>
            <a:endParaRPr lang="en-US"/>
          </a:p>
        </p:txBody>
      </p:sp>
      <p:pic>
        <p:nvPicPr>
          <p:cNvPr id="3" name="Picture 2" descr="road map-01-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279293" cy="7170363"/>
          </a:xfrm>
          <a:prstGeom prst="rect">
            <a:avLst/>
          </a:prstGeom>
        </p:spPr>
      </p:pic>
    </p:spTree>
    <p:extLst>
      <p:ext uri="{BB962C8B-B14F-4D97-AF65-F5344CB8AC3E}">
        <p14:creationId xmlns:p14="http://schemas.microsoft.com/office/powerpoint/2010/main" val="273753009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Assistance</a:t>
            </a:r>
            <a:endParaRPr lang="en-US" dirty="0"/>
          </a:p>
        </p:txBody>
      </p:sp>
      <p:sp>
        <p:nvSpPr>
          <p:cNvPr id="3" name="Content Placeholder 2"/>
          <p:cNvSpPr>
            <a:spLocks noGrp="1"/>
          </p:cNvSpPr>
          <p:nvPr>
            <p:ph sz="half" idx="1"/>
          </p:nvPr>
        </p:nvSpPr>
        <p:spPr/>
        <p:txBody>
          <a:bodyPr/>
          <a:lstStyle/>
          <a:p>
            <a:r>
              <a:rPr lang="en-US" dirty="0" smtClean="0"/>
              <a:t>Technical assistance provided by the Rede Group</a:t>
            </a:r>
          </a:p>
          <a:p>
            <a:r>
              <a:rPr lang="en-US" dirty="0" smtClean="0"/>
              <a:t>For questions regarding the AIMHI Roadmap contact:</a:t>
            </a:r>
            <a:br>
              <a:rPr lang="en-US" dirty="0" smtClean="0"/>
            </a:br>
            <a:r>
              <a:rPr lang="en-US" dirty="0" smtClean="0"/>
              <a:t/>
            </a:r>
            <a:br>
              <a:rPr lang="en-US" dirty="0" smtClean="0"/>
            </a:br>
            <a:r>
              <a:rPr lang="en-US" dirty="0" smtClean="0"/>
              <a:t>Jill Hutson </a:t>
            </a:r>
            <a:r>
              <a:rPr lang="en-US" dirty="0" smtClean="0">
                <a:hlinkClick r:id="rId3"/>
              </a:rPr>
              <a:t>jill.hutson@redegroup.co</a:t>
            </a:r>
            <a:r>
              <a:rPr lang="en-US" dirty="0" smtClean="0"/>
              <a:t> 503-764-9696</a:t>
            </a:r>
            <a:endParaRPr lang="en-US" dirty="0"/>
          </a:p>
        </p:txBody>
      </p:sp>
      <p:pic>
        <p:nvPicPr>
          <p:cNvPr id="5" name="Picture 4" descr="Redegroup-Logo-engage-web-h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850" y="1985963"/>
            <a:ext cx="3555102" cy="1769944"/>
          </a:xfrm>
          <a:prstGeom prst="rect">
            <a:avLst/>
          </a:prstGeom>
        </p:spPr>
      </p:pic>
    </p:spTree>
    <p:extLst>
      <p:ext uri="{BB962C8B-B14F-4D97-AF65-F5344CB8AC3E}">
        <p14:creationId xmlns:p14="http://schemas.microsoft.com/office/powerpoint/2010/main" val="117898370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 involved in modernization?</a:t>
            </a:r>
            <a:endParaRPr lang="en-US" dirty="0"/>
          </a:p>
        </p:txBody>
      </p:sp>
      <p:pic>
        <p:nvPicPr>
          <p:cNvPr id="4" name="Picture 3" descr="oregon-01.png"/>
          <p:cNvPicPr>
            <a:picLocks noChangeAspect="1"/>
          </p:cNvPicPr>
          <p:nvPr/>
        </p:nvPicPr>
        <p:blipFill>
          <a:blip r:embed="rId3">
            <a:alphaModFix amt="60000"/>
            <a:extLst>
              <a:ext uri="{28A0092B-C50C-407E-A947-70E740481C1C}">
                <a14:useLocalDpi xmlns:a14="http://schemas.microsoft.com/office/drawing/2010/main" val="0"/>
              </a:ext>
            </a:extLst>
          </a:blip>
          <a:stretch>
            <a:fillRect/>
          </a:stretch>
        </p:blipFill>
        <p:spPr>
          <a:xfrm>
            <a:off x="0" y="593325"/>
            <a:ext cx="7927267" cy="6125615"/>
          </a:xfrm>
          <a:prstGeom prst="rect">
            <a:avLst/>
          </a:prstGeom>
        </p:spPr>
      </p:pic>
      <p:sp>
        <p:nvSpPr>
          <p:cNvPr id="5" name="Content Placeholder 2"/>
          <p:cNvSpPr>
            <a:spLocks noGrp="1"/>
          </p:cNvSpPr>
          <p:nvPr>
            <p:ph idx="1"/>
          </p:nvPr>
        </p:nvSpPr>
        <p:spPr>
          <a:xfrm>
            <a:off x="1462586" y="2849368"/>
            <a:ext cx="7556313" cy="4144963"/>
          </a:xfrm>
        </p:spPr>
        <p:txBody>
          <a:bodyPr/>
          <a:lstStyle/>
          <a:p>
            <a:r>
              <a:rPr lang="en-US" dirty="0"/>
              <a:t>Public Health Advisory Board</a:t>
            </a:r>
          </a:p>
          <a:p>
            <a:r>
              <a:rPr lang="en-US" dirty="0" smtClean="0"/>
              <a:t>All Local Health Departments</a:t>
            </a:r>
          </a:p>
          <a:p>
            <a:r>
              <a:rPr lang="en-US" dirty="0"/>
              <a:t>Coalition of Local Health Officials (CLHO</a:t>
            </a:r>
            <a:r>
              <a:rPr lang="en-US" dirty="0" smtClean="0"/>
              <a:t>)</a:t>
            </a:r>
          </a:p>
          <a:p>
            <a:r>
              <a:rPr lang="en-US" dirty="0" smtClean="0"/>
              <a:t>The Oregon Health Authority (OHA)</a:t>
            </a:r>
          </a:p>
        </p:txBody>
      </p:sp>
    </p:spTree>
    <p:extLst>
      <p:ext uri="{BB962C8B-B14F-4D97-AF65-F5344CB8AC3E}">
        <p14:creationId xmlns:p14="http://schemas.microsoft.com/office/powerpoint/2010/main" val="26049701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our public health system currently do?</a:t>
            </a:r>
            <a:endParaRPr lang="en-US" dirty="0"/>
          </a:p>
        </p:txBody>
      </p:sp>
      <p:pic>
        <p:nvPicPr>
          <p:cNvPr id="4" name="Picture 3" descr="public health basic things-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41" y="254917"/>
            <a:ext cx="8877748" cy="6858000"/>
          </a:xfrm>
          <a:prstGeom prst="rect">
            <a:avLst/>
          </a:prstGeom>
        </p:spPr>
      </p:pic>
    </p:spTree>
    <p:extLst>
      <p:ext uri="{BB962C8B-B14F-4D97-AF65-F5344CB8AC3E}">
        <p14:creationId xmlns:p14="http://schemas.microsoft.com/office/powerpoint/2010/main" val="28913005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leading causes graph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75" y="0"/>
            <a:ext cx="8147119" cy="6858000"/>
          </a:xfrm>
          <a:prstGeom prst="rect">
            <a:avLst/>
          </a:prstGeom>
        </p:spPr>
      </p:pic>
    </p:spTree>
    <p:extLst>
      <p:ext uri="{BB962C8B-B14F-4D97-AF65-F5344CB8AC3E}">
        <p14:creationId xmlns:p14="http://schemas.microsoft.com/office/powerpoint/2010/main" val="299247691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leading causes graph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186" y="0"/>
            <a:ext cx="8088308" cy="6858000"/>
          </a:xfrm>
          <a:prstGeom prst="rect">
            <a:avLst/>
          </a:prstGeom>
        </p:spPr>
      </p:pic>
      <p:sp>
        <p:nvSpPr>
          <p:cNvPr id="3" name="Pentagon 2"/>
          <p:cNvSpPr/>
          <p:nvPr/>
        </p:nvSpPr>
        <p:spPr>
          <a:xfrm rot="10800000">
            <a:off x="6699250" y="5588000"/>
            <a:ext cx="1333500" cy="571500"/>
          </a:xfrm>
          <a:prstGeom prst="homePlat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entagon 4"/>
          <p:cNvSpPr/>
          <p:nvPr/>
        </p:nvSpPr>
        <p:spPr>
          <a:xfrm rot="10800000">
            <a:off x="6699249" y="4794250"/>
            <a:ext cx="1333500" cy="571500"/>
          </a:xfrm>
          <a:prstGeom prst="homePlat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entagon 5"/>
          <p:cNvSpPr/>
          <p:nvPr/>
        </p:nvSpPr>
        <p:spPr>
          <a:xfrm rot="10800000">
            <a:off x="7908994" y="2571750"/>
            <a:ext cx="920750" cy="571500"/>
          </a:xfrm>
          <a:prstGeom prst="homePlat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entagon 6"/>
          <p:cNvSpPr/>
          <p:nvPr/>
        </p:nvSpPr>
        <p:spPr>
          <a:xfrm rot="10800000">
            <a:off x="7934394" y="3533775"/>
            <a:ext cx="920750" cy="571500"/>
          </a:xfrm>
          <a:prstGeom prst="homePlat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284931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challenges</a:t>
            </a:r>
            <a:endParaRPr lang="en-US" dirty="0"/>
          </a:p>
        </p:txBody>
      </p:sp>
      <p:sp>
        <p:nvSpPr>
          <p:cNvPr id="3" name="Content Placeholder 2"/>
          <p:cNvSpPr>
            <a:spLocks noGrp="1"/>
          </p:cNvSpPr>
          <p:nvPr>
            <p:ph idx="1"/>
          </p:nvPr>
        </p:nvSpPr>
        <p:spPr/>
        <p:txBody>
          <a:bodyPr/>
          <a:lstStyle/>
          <a:p>
            <a:pPr marL="0" indent="0">
              <a:buNone/>
            </a:pPr>
            <a:r>
              <a:rPr lang="en-US" dirty="0">
                <a:solidFill>
                  <a:schemeClr val="tx1"/>
                </a:solidFill>
              </a:rPr>
              <a:t>We are seeing increases </a:t>
            </a:r>
            <a:r>
              <a:rPr lang="en-US" dirty="0" smtClean="0">
                <a:solidFill>
                  <a:schemeClr val="tx1"/>
                </a:solidFill>
              </a:rPr>
              <a:t>in:</a:t>
            </a:r>
          </a:p>
          <a:p>
            <a:r>
              <a:rPr lang="en-US" dirty="0" smtClean="0">
                <a:solidFill>
                  <a:schemeClr val="tx1"/>
                </a:solidFill>
              </a:rPr>
              <a:t>diabetes</a:t>
            </a:r>
          </a:p>
          <a:p>
            <a:r>
              <a:rPr lang="en-US" dirty="0">
                <a:solidFill>
                  <a:schemeClr val="tx1"/>
                </a:solidFill>
              </a:rPr>
              <a:t>heart </a:t>
            </a:r>
            <a:r>
              <a:rPr lang="en-US" dirty="0" smtClean="0">
                <a:solidFill>
                  <a:schemeClr val="tx1"/>
                </a:solidFill>
              </a:rPr>
              <a:t>disease</a:t>
            </a:r>
          </a:p>
          <a:p>
            <a:r>
              <a:rPr lang="en-US" dirty="0" smtClean="0">
                <a:solidFill>
                  <a:schemeClr val="tx1"/>
                </a:solidFill>
              </a:rPr>
              <a:t>cancer</a:t>
            </a:r>
          </a:p>
          <a:p>
            <a:r>
              <a:rPr lang="en-US" dirty="0" smtClean="0">
                <a:solidFill>
                  <a:schemeClr val="tx1"/>
                </a:solidFill>
              </a:rPr>
              <a:t>new </a:t>
            </a:r>
            <a:r>
              <a:rPr lang="en-US" dirty="0">
                <a:solidFill>
                  <a:schemeClr val="tx1"/>
                </a:solidFill>
              </a:rPr>
              <a:t>infectious diseases </a:t>
            </a:r>
            <a:r>
              <a:rPr lang="en-US" dirty="0" smtClean="0">
                <a:solidFill>
                  <a:schemeClr val="tx1"/>
                </a:solidFill>
              </a:rPr>
              <a:t>&amp; </a:t>
            </a:r>
            <a:r>
              <a:rPr lang="en-US" dirty="0">
                <a:solidFill>
                  <a:schemeClr val="tx1"/>
                </a:solidFill>
              </a:rPr>
              <a:t>outbreaks of older </a:t>
            </a:r>
            <a:r>
              <a:rPr lang="en-US" dirty="0" smtClean="0">
                <a:solidFill>
                  <a:schemeClr val="tx1"/>
                </a:solidFill>
              </a:rPr>
              <a:t>diseases</a:t>
            </a:r>
          </a:p>
          <a:p>
            <a:r>
              <a:rPr lang="en-US" b="1" dirty="0" smtClean="0">
                <a:solidFill>
                  <a:schemeClr val="tx1"/>
                </a:solidFill>
              </a:rPr>
              <a:t>opioid addiction</a:t>
            </a:r>
          </a:p>
          <a:p>
            <a:r>
              <a:rPr lang="en-US" b="1" dirty="0" smtClean="0">
                <a:solidFill>
                  <a:schemeClr val="tx1"/>
                </a:solidFill>
              </a:rPr>
              <a:t>suicide</a:t>
            </a:r>
            <a:endParaRPr lang="en-US" b="1" dirty="0"/>
          </a:p>
        </p:txBody>
      </p:sp>
    </p:spTree>
    <p:extLst>
      <p:ext uri="{BB962C8B-B14F-4D97-AF65-F5344CB8AC3E}">
        <p14:creationId xmlns:p14="http://schemas.microsoft.com/office/powerpoint/2010/main" val="328284780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DRAFT</a:t>
            </a:r>
            <a:endParaRPr lang="en-US"/>
          </a:p>
        </p:txBody>
      </p:sp>
      <p:pic>
        <p:nvPicPr>
          <p:cNvPr id="6" name="Picture 5" descr="public_health_modernization_manual-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370"/>
            <a:ext cx="9162676" cy="7065818"/>
          </a:xfrm>
          <a:prstGeom prst="rect">
            <a:avLst/>
          </a:prstGeom>
        </p:spPr>
      </p:pic>
    </p:spTree>
    <p:extLst>
      <p:ext uri="{BB962C8B-B14F-4D97-AF65-F5344CB8AC3E}">
        <p14:creationId xmlns:p14="http://schemas.microsoft.com/office/powerpoint/2010/main" val="221499182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H Modernization Presentation Template">
  <a:themeElements>
    <a:clrScheme name="Custom 10">
      <a:dk1>
        <a:sysClr val="windowText" lastClr="000000"/>
      </a:dk1>
      <a:lt1>
        <a:sysClr val="window" lastClr="FFFFFF"/>
      </a:lt1>
      <a:dk2>
        <a:srgbClr val="2B142D"/>
      </a:dk2>
      <a:lt2>
        <a:srgbClr val="C3AFCC"/>
      </a:lt2>
      <a:accent1>
        <a:srgbClr val="8DD1CD"/>
      </a:accent1>
      <a:accent2>
        <a:srgbClr val="107497"/>
      </a:accent2>
      <a:accent3>
        <a:srgbClr val="14622D"/>
      </a:accent3>
      <a:accent4>
        <a:srgbClr val="9BB72A"/>
      </a:accent4>
      <a:accent5>
        <a:srgbClr val="0E447A"/>
      </a:accent5>
      <a:accent6>
        <a:srgbClr val="107497"/>
      </a:accent6>
      <a:hlink>
        <a:srgbClr val="BC5FBC"/>
      </a:hlink>
      <a:folHlink>
        <a:srgbClr val="9775A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PH Modernization Presentation Template.thmx</Template>
  <TotalTime>2723</TotalTime>
  <Words>3588</Words>
  <Application>Microsoft Macintosh PowerPoint</Application>
  <PresentationFormat>On-screen Show (4:3)</PresentationFormat>
  <Paragraphs>220</Paragraphs>
  <Slides>39</Slides>
  <Notes>39</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PH Modernization Presentation Template</vt:lpstr>
      <vt:lpstr>Learning Module: Public Health Modernization 101</vt:lpstr>
      <vt:lpstr>What is public health modernization?</vt:lpstr>
      <vt:lpstr>PowerPoint Presentation</vt:lpstr>
      <vt:lpstr>Who’s involved in modernization?</vt:lpstr>
      <vt:lpstr>What does our public health system currently do?</vt:lpstr>
      <vt:lpstr>PowerPoint Presentation</vt:lpstr>
      <vt:lpstr>PowerPoint Presentation</vt:lpstr>
      <vt:lpstr>Current challenges</vt:lpstr>
      <vt:lpstr>PowerPoint Presentation</vt:lpstr>
      <vt:lpstr>What concepts are involved in public health modernization?</vt:lpstr>
      <vt:lpstr>1. Focus on fairness</vt:lpstr>
      <vt:lpstr>2. Be driven by data</vt:lpstr>
      <vt:lpstr>PowerPoint Presentation</vt:lpstr>
      <vt:lpstr>Public Health Accountability Metrics</vt:lpstr>
      <vt:lpstr>3. Improve the population health of people in Oregon in ways that are measurable and sustainable  </vt:lpstr>
      <vt:lpstr>What does public health modernization look like in action?</vt:lpstr>
      <vt:lpstr>Example:  Suicide Prevention</vt:lpstr>
      <vt:lpstr>PowerPoint Presentation</vt:lpstr>
      <vt:lpstr>Foundational Program:  Prevention and Health Promotion    </vt:lpstr>
      <vt:lpstr>Roles of Foundational Capabilities and Program</vt:lpstr>
      <vt:lpstr>Role 1</vt:lpstr>
      <vt:lpstr>Role 2</vt:lpstr>
      <vt:lpstr>Role 3</vt:lpstr>
      <vt:lpstr>Role 4</vt:lpstr>
      <vt:lpstr>Role 5</vt:lpstr>
      <vt:lpstr>Deliverables</vt:lpstr>
      <vt:lpstr>Critical Tools and Resources </vt:lpstr>
      <vt:lpstr>Additional examples of work happening to modernize our public health system</vt:lpstr>
      <vt:lpstr>PowerPoint Presentation</vt:lpstr>
      <vt:lpstr>PowerPoint Presentation</vt:lpstr>
      <vt:lpstr>Cross-Sector Partnerships</vt:lpstr>
      <vt:lpstr>Cross-Sector Partnerships: Improving the Health of Mothers &amp; Babies </vt:lpstr>
      <vt:lpstr>Building on Current Efforts</vt:lpstr>
      <vt:lpstr>Health and Economic Benefit of Public Health</vt:lpstr>
      <vt:lpstr>Regional Partnerships for Communicable Disease Control</vt:lpstr>
      <vt:lpstr>Local Public Health Modernization Grantees</vt:lpstr>
      <vt:lpstr>What’s Next</vt:lpstr>
      <vt:lpstr>PowerPoint Presentation</vt:lpstr>
      <vt:lpstr>Technical Assistance</vt:lpstr>
    </vt:vector>
  </TitlesOfParts>
  <Company>Rede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Charpentier</dc:creator>
  <cp:lastModifiedBy>Alex Muvua</cp:lastModifiedBy>
  <cp:revision>151</cp:revision>
  <cp:lastPrinted>2017-11-07T19:50:26Z</cp:lastPrinted>
  <dcterms:created xsi:type="dcterms:W3CDTF">2017-10-26T21:34:43Z</dcterms:created>
  <dcterms:modified xsi:type="dcterms:W3CDTF">2017-12-19T17:16:30Z</dcterms:modified>
</cp:coreProperties>
</file>