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1"/>
    <p:sldMasterId id="2147483678" r:id="rId2"/>
    <p:sldMasterId id="2147483727" r:id="rId3"/>
    <p:sldMasterId id="2147483739" r:id="rId4"/>
    <p:sldMasterId id="2147483690" r:id="rId5"/>
  </p:sldMasterIdLst>
  <p:notesMasterIdLst>
    <p:notesMasterId r:id="rId20"/>
  </p:notesMasterIdLst>
  <p:handoutMasterIdLst>
    <p:handoutMasterId r:id="rId21"/>
  </p:handoutMasterIdLst>
  <p:sldIdLst>
    <p:sldId id="256" r:id="rId6"/>
    <p:sldId id="315" r:id="rId7"/>
    <p:sldId id="316" r:id="rId8"/>
    <p:sldId id="317" r:id="rId9"/>
    <p:sldId id="318" r:id="rId10"/>
    <p:sldId id="319" r:id="rId11"/>
    <p:sldId id="320" r:id="rId12"/>
    <p:sldId id="325" r:id="rId13"/>
    <p:sldId id="321" r:id="rId14"/>
    <p:sldId id="330" r:id="rId15"/>
    <p:sldId id="326" r:id="rId16"/>
    <p:sldId id="327" r:id="rId17"/>
    <p:sldId id="328" r:id="rId18"/>
    <p:sldId id="329" r:id="rId1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70B8"/>
    <a:srgbClr val="532D6D"/>
    <a:srgbClr val="BB9D13"/>
    <a:srgbClr val="3D1951"/>
    <a:srgbClr val="2E55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06"/>
    <p:restoredTop sz="94025" autoAdjust="0"/>
  </p:normalViewPr>
  <p:slideViewPr>
    <p:cSldViewPr snapToGrid="0" snapToObjects="1">
      <p:cViewPr varScale="1">
        <p:scale>
          <a:sx n="94" d="100"/>
          <a:sy n="94" d="100"/>
        </p:scale>
        <p:origin x="-128" y="-2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1" d="100"/>
          <a:sy n="71" d="100"/>
        </p:scale>
        <p:origin x="3560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2" y="2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15C83A-A548-43F9-BE1A-29458831C711}" type="datetimeFigureOut">
              <a:rPr lang="en-US" smtClean="0"/>
              <a:t>11/14/17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2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689FE-93F5-4718-9032-4A114DBC7C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187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A70DB176-000F-6D45-A6BB-59E14BEF7856}" type="datetimeFigureOut">
              <a:rPr lang="en-US" smtClean="0"/>
              <a:t>11/14/17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5"/>
            <a:ext cx="5608320" cy="3660458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70"/>
            <a:ext cx="303784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70"/>
            <a:ext cx="303784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034AAAAE-2B1E-9448-BF2C-D676F1FE7F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459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1162050"/>
            <a:ext cx="5578475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AAAAE-2B1E-9448-BF2C-D676F1FE7FE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9896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(BETHANY)</a:t>
            </a:r>
          </a:p>
          <a:p>
            <a:endParaRPr lang="en-US" dirty="0"/>
          </a:p>
          <a:p>
            <a:r>
              <a:rPr lang="en-US" dirty="0"/>
              <a:t>And in shaping the messages you want to convey when you are describing what you do, and what the value of public</a:t>
            </a:r>
            <a:r>
              <a:rPr lang="en-US" baseline="0" dirty="0"/>
              <a:t> health is, we find that the following approach works well:</a:t>
            </a:r>
          </a:p>
          <a:p>
            <a:r>
              <a:rPr lang="en-US" baseline="0" dirty="0"/>
              <a:t>PROBLEM </a:t>
            </a:r>
            <a:r>
              <a:rPr lang="mr-IN" baseline="0" dirty="0"/>
              <a:t>–</a:t>
            </a:r>
            <a:r>
              <a:rPr lang="en-US" baseline="0" dirty="0"/>
              <a:t> what is the problem that needs addressed (the urgency)</a:t>
            </a:r>
          </a:p>
          <a:p>
            <a:r>
              <a:rPr lang="en-US" baseline="0" dirty="0"/>
              <a:t>SOLUTION </a:t>
            </a:r>
            <a:r>
              <a:rPr lang="mr-IN" baseline="0" dirty="0"/>
              <a:t>–</a:t>
            </a:r>
            <a:r>
              <a:rPr lang="en-US" baseline="0" dirty="0"/>
              <a:t> in an ideal world what is the solution</a:t>
            </a:r>
          </a:p>
          <a:p>
            <a:r>
              <a:rPr lang="en-US" baseline="0" dirty="0"/>
              <a:t>WHAT IS YOUR ORGANIZATION DOING </a:t>
            </a:r>
            <a:r>
              <a:rPr lang="mr-IN" baseline="0" dirty="0"/>
              <a:t>–</a:t>
            </a:r>
            <a:r>
              <a:rPr lang="en-US" baseline="0" dirty="0"/>
              <a:t> how are you uniquely positioned to tackle the above solution?</a:t>
            </a:r>
          </a:p>
          <a:p>
            <a:r>
              <a:rPr lang="en-US" baseline="0" dirty="0"/>
              <a:t>WHAT YOU NEED OTHERS TO DO </a:t>
            </a:r>
            <a:r>
              <a:rPr lang="mr-IN" baseline="0" dirty="0"/>
              <a:t>–</a:t>
            </a:r>
            <a:r>
              <a:rPr lang="en-US" baseline="0" dirty="0"/>
              <a:t> your call to action</a:t>
            </a:r>
          </a:p>
          <a:p>
            <a:endParaRPr lang="en-US" dirty="0"/>
          </a:p>
          <a:p>
            <a:r>
              <a:rPr lang="en-US" dirty="0"/>
              <a:t>Here is a basic construction we have devised to help you </a:t>
            </a:r>
            <a:r>
              <a:rPr lang="en-US" baseline="0" dirty="0"/>
              <a:t>begin applying the lessons from the public opinion polling to your work here in Oregon.  (Read aloud and address any questions)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AAAAE-2B1E-9448-BF2C-D676F1FE7FE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4389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(Pass</a:t>
            </a:r>
            <a:r>
              <a:rPr lang="en-US" baseline="0" dirty="0"/>
              <a:t> out “messaging scenarios” document to the 4-person groups while explaining how this exercise is designed to help you put the messages into practice in a variety of scenarios.  Explain that we’re keeping the 4 person groups so that two people can role play and the other two can critique.)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AAAAE-2B1E-9448-BF2C-D676F1FE7FE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7564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Select volunteers from the groups to report out (calibrate according to available time)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AAAAE-2B1E-9448-BF2C-D676F1FE7FE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9566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Wrap up / questions</a:t>
            </a:r>
            <a:r>
              <a:rPr lang="en-US" baseline="0" dirty="0"/>
              <a:t> and </a:t>
            </a:r>
            <a:r>
              <a:rPr lang="en-US" baseline="0"/>
              <a:t>final thoughts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AAAAE-2B1E-9448-BF2C-D676F1FE7FE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2157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Stay </a:t>
            </a:r>
            <a:r>
              <a:rPr lang="en-US"/>
              <a:t>in touch!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AAAAE-2B1E-9448-BF2C-D676F1FE7FE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08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(BRYAN)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AAAAE-2B1E-9448-BF2C-D676F1FE7FE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120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(BRYAN)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AAAAE-2B1E-9448-BF2C-D676F1FE7FE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724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(BRYAN)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AAAAE-2B1E-9448-BF2C-D676F1FE7FE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169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(BETHANY)</a:t>
            </a:r>
          </a:p>
          <a:p>
            <a:endParaRPr lang="en-US" dirty="0"/>
          </a:p>
          <a:p>
            <a:r>
              <a:rPr lang="en-US" dirty="0"/>
              <a:t>Ask</a:t>
            </a:r>
            <a:r>
              <a:rPr lang="en-US" baseline="0" dirty="0"/>
              <a:t> questions to gauge audience experience level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AAAAE-2B1E-9448-BF2C-D676F1FE7FE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707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(BETHANY)</a:t>
            </a:r>
          </a:p>
          <a:p>
            <a:endParaRPr lang="en-US" dirty="0"/>
          </a:p>
          <a:p>
            <a:r>
              <a:rPr lang="en-US" dirty="0"/>
              <a:t>Give examples one by one</a:t>
            </a:r>
          </a:p>
          <a:p>
            <a:endParaRPr lang="en-US" dirty="0"/>
          </a:p>
          <a:p>
            <a:r>
              <a:rPr lang="en-US" dirty="0"/>
              <a:t>Ask</a:t>
            </a:r>
            <a:r>
              <a:rPr lang="en-US" baseline="0" dirty="0"/>
              <a:t> questions to gauge audience experience level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AAAAE-2B1E-9448-BF2C-D676F1FE7FE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4242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(BETHANY)</a:t>
            </a:r>
          </a:p>
          <a:p>
            <a:endParaRPr lang="en-US" dirty="0"/>
          </a:p>
          <a:p>
            <a:r>
              <a:rPr lang="en-US" dirty="0"/>
              <a:t>Ask</a:t>
            </a:r>
            <a:r>
              <a:rPr lang="en-US" baseline="0" dirty="0"/>
              <a:t> questions to have audience share war stories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AAAAE-2B1E-9448-BF2C-D676F1FE7FE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6379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(Pass out laminated cards while</a:t>
            </a:r>
            <a:r>
              <a:rPr lang="en-US" baseline="0" dirty="0"/>
              <a:t> we go through the next two slides)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AAAAE-2B1E-9448-BF2C-D676F1FE7FE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4009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(BETHANY)</a:t>
            </a:r>
          </a:p>
          <a:p>
            <a:endParaRPr lang="en-US" dirty="0"/>
          </a:p>
          <a:p>
            <a:r>
              <a:rPr lang="en-US" dirty="0"/>
              <a:t>Now we’d like to take you through an approach we find helpful</a:t>
            </a:r>
            <a:r>
              <a:rPr lang="en-US" baseline="0" dirty="0"/>
              <a:t> when guiding clients through interviews, conversations or other public speaking engagements.</a:t>
            </a:r>
          </a:p>
          <a:p>
            <a:endParaRPr lang="en-US" baseline="0" dirty="0"/>
          </a:p>
          <a:p>
            <a:r>
              <a:rPr lang="en-US" baseline="0" dirty="0"/>
              <a:t>It involves four key questions that should always tie back to your strategic goals.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AAAAE-2B1E-9448-BF2C-D676F1FE7FE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17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52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72059"/>
            <a:ext cx="9144000" cy="2387600"/>
          </a:xfrm>
        </p:spPr>
        <p:txBody>
          <a:bodyPr anchor="b"/>
          <a:lstStyle>
            <a:lvl1pPr algn="l">
              <a:defRPr sz="6000" b="1" i="0">
                <a:solidFill>
                  <a:schemeClr val="bg1"/>
                </a:solidFill>
                <a:latin typeface="Avenir Heavy" charset="0"/>
                <a:ea typeface="Avenir Heavy" charset="0"/>
                <a:cs typeface="Avenir Heavy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76089"/>
            <a:ext cx="9144000" cy="1307892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AF036-6164-A142-AAA2-B89B5903B7E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AF036-6164-A142-AAA2-B89B5903B7E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91AF036-6164-A142-AAA2-B89B5903B7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722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venir Heavy" charset="0"/>
                <a:ea typeface="Avenir Heavy" charset="0"/>
                <a:cs typeface="Avenir Heavy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91AF036-6164-A142-AAA2-B89B5903B7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630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91AF036-6164-A142-AAA2-B89B5903B7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783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91AF036-6164-A142-AAA2-B89B5903B7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171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91AF036-6164-A142-AAA2-B89B5903B7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1982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91AF036-6164-A142-AAA2-B89B5903B7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6542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91AF036-6164-A142-AAA2-B89B5903B7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9011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91AF036-6164-A142-AAA2-B89B5903B7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153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"/>
            <a:ext cx="12192000" cy="68571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spcBef>
                <a:spcPts val="1200"/>
              </a:spcBef>
              <a:defRPr sz="4400" b="1" i="0">
                <a:solidFill>
                  <a:srgbClr val="532D6D"/>
                </a:solidFill>
                <a:latin typeface="Avenir Heavy" charset="0"/>
                <a:ea typeface="Avenir Heavy" charset="0"/>
                <a:cs typeface="Avenir Heavy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44283"/>
            <a:ext cx="10515600" cy="4351338"/>
          </a:xfrm>
        </p:spPr>
        <p:txBody>
          <a:bodyPr/>
          <a:lstStyle>
            <a:lvl1pPr>
              <a:buClr>
                <a:srgbClr val="2B70B8"/>
              </a:buCl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Roman" charset="0"/>
                <a:ea typeface="Avenir Roman" charset="0"/>
                <a:cs typeface="Avenir Roman" charset="0"/>
              </a:defRPr>
            </a:lvl1pPr>
            <a:lvl2pPr>
              <a:spcBef>
                <a:spcPts val="1100"/>
              </a:spcBef>
              <a:buClr>
                <a:srgbClr val="BB9D13"/>
              </a:buClr>
              <a:defRPr b="0" i="0">
                <a:latin typeface="Avenir Roman" charset="0"/>
                <a:ea typeface="Avenir Roman" charset="0"/>
                <a:cs typeface="Avenir Roman" charset="0"/>
              </a:defRPr>
            </a:lvl2pPr>
            <a:lvl3pPr>
              <a:buClr>
                <a:srgbClr val="532D6D"/>
              </a:buClr>
              <a:defRPr b="0" i="0">
                <a:latin typeface="Avenir Roman" charset="0"/>
                <a:ea typeface="Avenir Roman" charset="0"/>
                <a:cs typeface="Avenir Roman" charset="0"/>
              </a:defRPr>
            </a:lvl3pPr>
            <a:lvl4pPr marL="1600200" indent="-228600">
              <a:buFont typeface="Wingdings" charset="2"/>
              <a:buChar char="§"/>
              <a:defRPr b="0" i="0">
                <a:latin typeface="Avenir Roman" charset="0"/>
                <a:ea typeface="Avenir Roman" charset="0"/>
                <a:cs typeface="Avenir Roman" charset="0"/>
              </a:defRPr>
            </a:lvl4pPr>
            <a:lvl5pPr marL="2057400" indent="-228600">
              <a:buFont typeface="Wingdings" charset="2"/>
              <a:buChar char="§"/>
              <a:defRPr b="0" i="0">
                <a:latin typeface="Avenir Roman" charset="0"/>
                <a:ea typeface="Avenir Roman" charset="0"/>
                <a:cs typeface="Avenir Roman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8356" y="6354368"/>
            <a:ext cx="2607365" cy="365125"/>
          </a:xfr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F91AF036-6164-A142-AAA2-B89B5903B7E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91AF036-6164-A142-AAA2-B89B5903B7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1664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91AF036-6164-A142-AAA2-B89B5903B7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4415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91AF036-6164-A142-AAA2-B89B5903B7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2092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591203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2208B-BA83-DE4F-AFC4-074EF51AD2D5}" type="datetimeFigureOut">
              <a:rPr lang="en-US" smtClean="0"/>
              <a:t>11/14/17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00F01-ACCD-2240-86A8-AA4CC6161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769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2208B-BA83-DE4F-AFC4-074EF51AD2D5}" type="datetimeFigureOut">
              <a:rPr lang="en-US" smtClean="0"/>
              <a:t>11/14/17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00F01-ACCD-2240-86A8-AA4CC6161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9870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2208B-BA83-DE4F-AFC4-074EF51AD2D5}" type="datetimeFigureOut">
              <a:rPr lang="en-US" smtClean="0"/>
              <a:t>11/14/17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00F01-ACCD-2240-86A8-AA4CC6161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2927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2208B-BA83-DE4F-AFC4-074EF51AD2D5}" type="datetimeFigureOut">
              <a:rPr lang="en-US" smtClean="0"/>
              <a:t>11/14/17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00F01-ACCD-2240-86A8-AA4CC6161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3599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2208B-BA83-DE4F-AFC4-074EF51AD2D5}" type="datetimeFigureOut">
              <a:rPr lang="en-US" smtClean="0"/>
              <a:t>11/14/17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00F01-ACCD-2240-86A8-AA4CC6161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058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2208B-BA83-DE4F-AFC4-074EF51AD2D5}" type="datetimeFigureOut">
              <a:rPr lang="en-US" smtClean="0"/>
              <a:t>11/14/17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00F01-ACCD-2240-86A8-AA4CC6161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249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0" i="0">
                <a:solidFill>
                  <a:srgbClr val="532D6D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Roman" charset="0"/>
                <a:ea typeface="Avenir Roman" charset="0"/>
                <a:cs typeface="Avenir Roman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AF036-6164-A142-AAA2-B89B5903B7E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2208B-BA83-DE4F-AFC4-074EF51AD2D5}" type="datetimeFigureOut">
              <a:rPr lang="en-US" smtClean="0"/>
              <a:t>11/14/17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00F01-ACCD-2240-86A8-AA4CC6161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1642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2208B-BA83-DE4F-AFC4-074EF51AD2D5}" type="datetimeFigureOut">
              <a:rPr lang="en-US" smtClean="0"/>
              <a:t>11/14/17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00F01-ACCD-2240-86A8-AA4CC6161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8098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2208B-BA83-DE4F-AFC4-074EF51AD2D5}" type="datetimeFigureOut">
              <a:rPr lang="en-US" smtClean="0"/>
              <a:t>11/14/17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00F01-ACCD-2240-86A8-AA4CC6161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3922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2208B-BA83-DE4F-AFC4-074EF51AD2D5}" type="datetimeFigureOut">
              <a:rPr lang="en-US" smtClean="0"/>
              <a:t>11/14/17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00F01-ACCD-2240-86A8-AA4CC6161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6225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583642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9F50A-0878-7944-BA3F-3EBD81D6DD3C}" type="datetimeFigureOut">
              <a:rPr lang="en-US" smtClean="0"/>
              <a:t>11/14/17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68644-24B1-604F-B08B-55331DA6F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7484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9F50A-0878-7944-BA3F-3EBD81D6DD3C}" type="datetimeFigureOut">
              <a:rPr lang="en-US" smtClean="0"/>
              <a:t>11/14/17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68644-24B1-604F-B08B-55331DA6F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651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9F50A-0878-7944-BA3F-3EBD81D6DD3C}" type="datetimeFigureOut">
              <a:rPr lang="en-US" smtClean="0"/>
              <a:t>11/14/17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68644-24B1-604F-B08B-55331DA6F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2832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9F50A-0878-7944-BA3F-3EBD81D6DD3C}" type="datetimeFigureOut">
              <a:rPr lang="en-US" smtClean="0"/>
              <a:t>11/14/17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68644-24B1-604F-B08B-55331DA6F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2501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9F50A-0878-7944-BA3F-3EBD81D6DD3C}" type="datetimeFigureOut">
              <a:rPr lang="en-US" smtClean="0"/>
              <a:t>11/14/17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68644-24B1-604F-B08B-55331DA6F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638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rgbClr val="532D6D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rgbClr val="2B70B8"/>
              </a:buCl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Roman" charset="0"/>
                <a:ea typeface="Avenir Roman" charset="0"/>
                <a:cs typeface="Avenir Roman" charset="0"/>
              </a:defRPr>
            </a:lvl1pPr>
            <a:lvl2pPr marL="914400" indent="-457200">
              <a:buClr>
                <a:srgbClr val="BB9D13"/>
              </a:buClr>
              <a:buFont typeface="Arial" charset="0"/>
              <a:buChar char="•"/>
              <a:defRPr b="0" i="0">
                <a:latin typeface="Avenir Roman" charset="0"/>
                <a:ea typeface="Avenir Roman" charset="0"/>
                <a:cs typeface="Avenir Roman" charset="0"/>
              </a:defRPr>
            </a:lvl2pPr>
            <a:lvl3pPr marL="1143000" indent="-228600">
              <a:buClr>
                <a:srgbClr val="532D6D"/>
              </a:buClr>
              <a:buFont typeface="Arial" charset="0"/>
              <a:buChar char="•"/>
              <a:defRPr b="0" i="0">
                <a:latin typeface="Avenir Roman" charset="0"/>
                <a:ea typeface="Avenir Roman" charset="0"/>
                <a:cs typeface="Avenir Roman" charset="0"/>
              </a:defRPr>
            </a:lvl3pPr>
            <a:lvl4pPr marL="1600200" indent="-228600">
              <a:buFont typeface="Wingdings" charset="2"/>
              <a:buChar char="§"/>
              <a:defRPr b="0" i="0">
                <a:latin typeface="Avenir Roman" charset="0"/>
                <a:ea typeface="Avenir Roman" charset="0"/>
                <a:cs typeface="Avenir Roman" charset="0"/>
              </a:defRPr>
            </a:lvl4pPr>
            <a:lvl5pPr marL="2057400" indent="-228600">
              <a:buFont typeface="Wingdings" charset="2"/>
              <a:buChar char="§"/>
              <a:defRPr b="0" i="0">
                <a:latin typeface="Avenir Roman" charset="0"/>
                <a:ea typeface="Avenir Roman" charset="0"/>
                <a:cs typeface="Avenir Roman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rgbClr val="2B70B8"/>
              </a:buCl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Roman" charset="0"/>
                <a:ea typeface="Avenir Roman" charset="0"/>
                <a:cs typeface="Avenir Roman" charset="0"/>
              </a:defRPr>
            </a:lvl1pPr>
            <a:lvl2pPr>
              <a:buClr>
                <a:srgbClr val="BB9D13"/>
              </a:buClr>
              <a:defRPr b="0" i="0">
                <a:latin typeface="Avenir Roman" charset="0"/>
                <a:ea typeface="Avenir Roman" charset="0"/>
                <a:cs typeface="Avenir Roman" charset="0"/>
              </a:defRPr>
            </a:lvl2pPr>
            <a:lvl3pPr>
              <a:buClr>
                <a:srgbClr val="532D6D"/>
              </a:buClr>
              <a:defRPr b="0" i="0">
                <a:latin typeface="Avenir Roman" charset="0"/>
                <a:ea typeface="Avenir Roman" charset="0"/>
                <a:cs typeface="Avenir Roman" charset="0"/>
              </a:defRPr>
            </a:lvl3pPr>
            <a:lvl4pPr marL="1600200" indent="-228600">
              <a:buFont typeface="Wingdings" charset="2"/>
              <a:buChar char="§"/>
              <a:defRPr b="0" i="0">
                <a:latin typeface="Avenir Roman" charset="0"/>
                <a:ea typeface="Avenir Roman" charset="0"/>
                <a:cs typeface="Avenir Roman" charset="0"/>
              </a:defRPr>
            </a:lvl4pPr>
            <a:lvl5pPr marL="2057400" indent="-228600">
              <a:buFont typeface="Wingdings" charset="2"/>
              <a:buChar char="§"/>
              <a:defRPr b="0" i="0">
                <a:latin typeface="Avenir Roman" charset="0"/>
                <a:ea typeface="Avenir Roman" charset="0"/>
                <a:cs typeface="Avenir Roman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AF036-6164-A142-AAA2-B89B5903B7E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9F50A-0878-7944-BA3F-3EBD81D6DD3C}" type="datetimeFigureOut">
              <a:rPr lang="en-US" smtClean="0"/>
              <a:t>11/14/17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68644-24B1-604F-B08B-55331DA6F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6983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9F50A-0878-7944-BA3F-3EBD81D6DD3C}" type="datetimeFigureOut">
              <a:rPr lang="en-US" smtClean="0"/>
              <a:t>11/14/17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68644-24B1-604F-B08B-55331DA6F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8585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9F50A-0878-7944-BA3F-3EBD81D6DD3C}" type="datetimeFigureOut">
              <a:rPr lang="en-US" smtClean="0"/>
              <a:t>11/14/17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68644-24B1-604F-B08B-55331DA6F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5634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9F50A-0878-7944-BA3F-3EBD81D6DD3C}" type="datetimeFigureOut">
              <a:rPr lang="en-US" smtClean="0"/>
              <a:t>11/14/17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68644-24B1-604F-B08B-55331DA6F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837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9F50A-0878-7944-BA3F-3EBD81D6DD3C}" type="datetimeFigureOut">
              <a:rPr lang="en-US" smtClean="0"/>
              <a:t>11/14/17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68644-24B1-604F-B08B-55331DA6F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6351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91AF036-6164-A142-AAA2-B89B5903B7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5297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venir Heavy" charset="0"/>
                <a:ea typeface="Avenir Heavy" charset="0"/>
                <a:cs typeface="Avenir Heavy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91AF036-6164-A142-AAA2-B89B5903B7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3706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91AF036-6164-A142-AAA2-B89B5903B7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121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91AF036-6164-A142-AAA2-B89B5903B7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1645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91AF036-6164-A142-AAA2-B89B5903B7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743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AF036-6164-A142-AAA2-B89B5903B7E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91AF036-6164-A142-AAA2-B89B5903B7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4636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91AF036-6164-A142-AAA2-B89B5903B7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4087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91AF036-6164-A142-AAA2-B89B5903B7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815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91AF036-6164-A142-AAA2-B89B5903B7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973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91AF036-6164-A142-AAA2-B89B5903B7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7394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91AF036-6164-A142-AAA2-B89B5903B7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244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AF036-6164-A142-AAA2-B89B5903B7E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AF036-6164-A142-AAA2-B89B5903B7E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AF036-6164-A142-AAA2-B89B5903B7E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AF036-6164-A142-AAA2-B89B5903B7E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5.pn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6.pn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4428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91AF036-6164-A142-AAA2-B89B5903B7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23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ts val="1200"/>
        </a:spcBef>
        <a:buNone/>
        <a:defRPr sz="4400" b="1" i="0" kern="1200">
          <a:solidFill>
            <a:srgbClr val="532D6D"/>
          </a:solidFill>
          <a:latin typeface="Avenir Medium" charset="0"/>
          <a:ea typeface="Avenir Medium" charset="0"/>
          <a:cs typeface="Avenir Medium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B70B8"/>
        </a:buClr>
        <a:buFont typeface="Arial" panose="020B0604020202020204" pitchFamily="34" charset="0"/>
        <a:buChar char="•"/>
        <a:defRPr sz="2800" b="0" i="0" kern="1200">
          <a:solidFill>
            <a:schemeClr val="tx1">
              <a:lumMod val="65000"/>
              <a:lumOff val="35000"/>
            </a:schemeClr>
          </a:solidFill>
          <a:latin typeface="Avenir Roman" charset="0"/>
          <a:ea typeface="Avenir Roman" charset="0"/>
          <a:cs typeface="Avenir Roman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B9D13"/>
        </a:buClr>
        <a:buFont typeface="Arial" panose="020B0604020202020204" pitchFamily="34" charset="0"/>
        <a:buChar char="•"/>
        <a:defRPr sz="2400" b="0" i="0" kern="1200">
          <a:solidFill>
            <a:schemeClr val="tx1">
              <a:lumMod val="65000"/>
              <a:lumOff val="35000"/>
            </a:schemeClr>
          </a:solidFill>
          <a:latin typeface="Avenir Roman" charset="0"/>
          <a:ea typeface="Avenir Roman" charset="0"/>
          <a:cs typeface="Avenir Roman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32D6D"/>
        </a:buClr>
        <a:buFont typeface="Arial" panose="020B0604020202020204" pitchFamily="34" charset="0"/>
        <a:buChar char="•"/>
        <a:defRPr sz="2000" b="0" i="0" kern="1200">
          <a:solidFill>
            <a:schemeClr val="tx1">
              <a:lumMod val="65000"/>
              <a:lumOff val="35000"/>
            </a:schemeClr>
          </a:solidFill>
          <a:latin typeface="Avenir Roman" charset="0"/>
          <a:ea typeface="Avenir Roman" charset="0"/>
          <a:cs typeface="Avenir Roman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charset="2"/>
        <a:buChar char="§"/>
        <a:defRPr sz="1800" b="0" i="0" kern="1200">
          <a:solidFill>
            <a:schemeClr val="tx1">
              <a:lumMod val="65000"/>
              <a:lumOff val="35000"/>
            </a:schemeClr>
          </a:solidFill>
          <a:latin typeface="Avenir Roman" charset="0"/>
          <a:ea typeface="Avenir Roman" charset="0"/>
          <a:cs typeface="Avenir Roman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charset="2"/>
        <a:buChar char="§"/>
        <a:defRPr sz="1800" b="0" i="0" kern="1200">
          <a:solidFill>
            <a:schemeClr val="tx1">
              <a:lumMod val="65000"/>
              <a:lumOff val="35000"/>
            </a:schemeClr>
          </a:solidFill>
          <a:latin typeface="Avenir Roman" charset="0"/>
          <a:ea typeface="Avenir Roman" charset="0"/>
          <a:cs typeface="Avenir Roman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4428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91AF036-6164-A142-AAA2-B89B5903B7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082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ts val="1200"/>
        </a:spcBef>
        <a:buNone/>
        <a:defRPr sz="4400" b="1" i="0" kern="1200">
          <a:solidFill>
            <a:srgbClr val="532D6D"/>
          </a:solidFill>
          <a:latin typeface="Avenir Heavy" charset="0"/>
          <a:ea typeface="Avenir Heavy" charset="0"/>
          <a:cs typeface="Avenir Heavy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B70B8"/>
        </a:buClr>
        <a:buFont typeface="Arial"/>
        <a:buChar char="•"/>
        <a:defRPr sz="2800" b="0" i="0" kern="1200">
          <a:solidFill>
            <a:schemeClr val="tx1">
              <a:lumMod val="65000"/>
              <a:lumOff val="35000"/>
            </a:schemeClr>
          </a:solidFill>
          <a:latin typeface="Avenir Roman" charset="0"/>
          <a:ea typeface="Avenir Roman" charset="0"/>
          <a:cs typeface="Avenir Roman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1100"/>
        </a:spcBef>
        <a:buClr>
          <a:srgbClr val="BB9D13"/>
        </a:buClr>
        <a:buFont typeface="Arial"/>
        <a:buChar char="•"/>
        <a:defRPr sz="2400" b="0" i="0" kern="1200">
          <a:solidFill>
            <a:schemeClr val="tx1">
              <a:lumMod val="65000"/>
              <a:lumOff val="35000"/>
            </a:schemeClr>
          </a:solidFill>
          <a:latin typeface="Avenir Roman" charset="0"/>
          <a:ea typeface="Avenir Roman" charset="0"/>
          <a:cs typeface="Avenir Roman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32D6D"/>
        </a:buClr>
        <a:buFont typeface="Arial"/>
        <a:buChar char="•"/>
        <a:defRPr sz="2000" b="0" i="0" kern="1200">
          <a:solidFill>
            <a:schemeClr val="tx1">
              <a:lumMod val="65000"/>
              <a:lumOff val="35000"/>
            </a:schemeClr>
          </a:solidFill>
          <a:latin typeface="Avenir Roman" charset="0"/>
          <a:ea typeface="Avenir Roman" charset="0"/>
          <a:cs typeface="Avenir Roman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charset="2"/>
        <a:buChar char="§"/>
        <a:defRPr sz="1800" b="0" i="0" kern="1200">
          <a:solidFill>
            <a:schemeClr val="tx1">
              <a:lumMod val="65000"/>
              <a:lumOff val="35000"/>
            </a:schemeClr>
          </a:solidFill>
          <a:latin typeface="Avenir Roman" charset="0"/>
          <a:ea typeface="Avenir Roman" charset="0"/>
          <a:cs typeface="Avenir Roman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charset="2"/>
        <a:buChar char="§"/>
        <a:defRPr sz="1800" b="0" i="0" kern="1200">
          <a:solidFill>
            <a:schemeClr val="tx1">
              <a:lumMod val="65000"/>
              <a:lumOff val="35000"/>
            </a:schemeClr>
          </a:solidFill>
          <a:latin typeface="Avenir Roman" charset="0"/>
          <a:ea typeface="Avenir Roman" charset="0"/>
          <a:cs typeface="Avenir Roman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2208B-BA83-DE4F-AFC4-074EF51AD2D5}" type="datetimeFigureOut">
              <a:rPr lang="en-US" smtClean="0"/>
              <a:t>11/14/17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00F01-ACCD-2240-86A8-AA4CC6161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428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Avenir Heavy" charset="0"/>
          <a:ea typeface="Avenir Heavy" charset="0"/>
          <a:cs typeface="Avenir Heavy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9F50A-0878-7944-BA3F-3EBD81D6DD3C}" type="datetimeFigureOut">
              <a:rPr lang="en-US" smtClean="0"/>
              <a:t>11/14/17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68644-24B1-604F-B08B-55331DA6F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579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Avenir Heavy" charset="0"/>
          <a:ea typeface="Avenir Heavy" charset="0"/>
          <a:cs typeface="Avenir Heavy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4428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91AF036-6164-A142-AAA2-B89B5903B7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867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ts val="1200"/>
        </a:spcBef>
        <a:buNone/>
        <a:defRPr sz="4400" b="1" i="0" kern="1200">
          <a:solidFill>
            <a:srgbClr val="532D6D"/>
          </a:solidFill>
          <a:latin typeface="Avenir Heavy" charset="0"/>
          <a:ea typeface="Avenir Heavy" charset="0"/>
          <a:cs typeface="Avenir Heavy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B70B8"/>
        </a:buClr>
        <a:buFont typeface="Arial"/>
        <a:buChar char="•"/>
        <a:defRPr sz="2800" b="0" i="0" kern="1200">
          <a:solidFill>
            <a:schemeClr val="tx1">
              <a:lumMod val="65000"/>
              <a:lumOff val="35000"/>
            </a:schemeClr>
          </a:solidFill>
          <a:latin typeface="Avenir Roman" charset="0"/>
          <a:ea typeface="Avenir Roman" charset="0"/>
          <a:cs typeface="Avenir Roman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1100"/>
        </a:spcBef>
        <a:buClr>
          <a:srgbClr val="BB9D13"/>
        </a:buClr>
        <a:buFont typeface="Arial"/>
        <a:buChar char="•"/>
        <a:defRPr sz="2400" b="0" i="0" kern="1200">
          <a:solidFill>
            <a:schemeClr val="tx1">
              <a:lumMod val="65000"/>
              <a:lumOff val="35000"/>
            </a:schemeClr>
          </a:solidFill>
          <a:latin typeface="Avenir Roman" charset="0"/>
          <a:ea typeface="Avenir Roman" charset="0"/>
          <a:cs typeface="Avenir Roman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32D6D"/>
        </a:buClr>
        <a:buFont typeface="Arial"/>
        <a:buChar char="•"/>
        <a:defRPr sz="2000" b="0" i="0" kern="1200">
          <a:solidFill>
            <a:schemeClr val="tx1">
              <a:lumMod val="65000"/>
              <a:lumOff val="35000"/>
            </a:schemeClr>
          </a:solidFill>
          <a:latin typeface="Avenir Roman" charset="0"/>
          <a:ea typeface="Avenir Roman" charset="0"/>
          <a:cs typeface="Avenir Roman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charset="2"/>
        <a:buChar char="§"/>
        <a:defRPr sz="1800" b="0" i="0" kern="1200">
          <a:solidFill>
            <a:schemeClr val="tx1">
              <a:lumMod val="65000"/>
              <a:lumOff val="35000"/>
            </a:schemeClr>
          </a:solidFill>
          <a:latin typeface="Avenir Roman" charset="0"/>
          <a:ea typeface="Avenir Roman" charset="0"/>
          <a:cs typeface="Avenir Roman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charset="2"/>
        <a:buChar char="§"/>
        <a:defRPr sz="1800" b="0" i="0" kern="1200">
          <a:solidFill>
            <a:schemeClr val="tx1">
              <a:lumMod val="65000"/>
              <a:lumOff val="35000"/>
            </a:schemeClr>
          </a:solidFill>
          <a:latin typeface="Avenir Roman" charset="0"/>
          <a:ea typeface="Avenir Roman" charset="0"/>
          <a:cs typeface="Avenir Roman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96806"/>
            <a:ext cx="10502348" cy="2387600"/>
          </a:xfrm>
        </p:spPr>
        <p:txBody>
          <a:bodyPr>
            <a:normAutofit/>
          </a:bodyPr>
          <a:lstStyle/>
          <a:p>
            <a:r>
              <a:rPr lang="en-US" sz="4600" dirty="0"/>
              <a:t>Public Health Spokesperson Training</a:t>
            </a:r>
            <a:br>
              <a:rPr lang="en-US" sz="4600" dirty="0"/>
            </a:br>
            <a:r>
              <a:rPr lang="en-US" sz="3600" b="0" dirty="0">
                <a:latin typeface="Avenir Light" charset="0"/>
                <a:ea typeface="Avenir Light" charset="0"/>
                <a:cs typeface="Avenir Light" charset="0"/>
              </a:rPr>
              <a:t>McCabe Message Partners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296560"/>
            <a:ext cx="7863203" cy="927569"/>
          </a:xfrm>
        </p:spPr>
        <p:txBody>
          <a:bodyPr>
            <a:normAutofit/>
          </a:bodyPr>
          <a:lstStyle/>
          <a:p>
            <a:r>
              <a:rPr lang="en-US" b="1" dirty="0">
                <a:latin typeface="Avenir Heavy" charset="0"/>
                <a:ea typeface="Avenir Heavy" charset="0"/>
                <a:cs typeface="Avenir Heavy" charset="0"/>
              </a:rPr>
              <a:t>Annual Coalition of Local Health Officials (CLHO) Retreat</a:t>
            </a:r>
          </a:p>
          <a:p>
            <a:r>
              <a:rPr lang="en-US" dirty="0"/>
              <a:t>September 20, 2017</a:t>
            </a: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337644"/>
            <a:ext cx="1311965" cy="10204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673" y="5337644"/>
            <a:ext cx="4107176" cy="112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583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dirty="0"/>
              <a:t>Advancing Public Health in Oregon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5663"/>
            <a:ext cx="10515600" cy="4646364"/>
          </a:xfrm>
        </p:spPr>
        <p:txBody>
          <a:bodyPr>
            <a:normAutofit fontScale="77500" lnSpcReduction="20000"/>
          </a:bodyPr>
          <a:lstStyle/>
          <a:p>
            <a:r>
              <a:rPr lang="en-US" b="1" i="1" dirty="0"/>
              <a:t>Oregon is less healthy than it should be. </a:t>
            </a:r>
          </a:p>
          <a:p>
            <a:pPr lvl="1"/>
            <a:r>
              <a:rPr lang="en-US" sz="3000" dirty="0"/>
              <a:t>Oregon doesn’t focus enough on prevention and its people are less healthy for it.</a:t>
            </a:r>
          </a:p>
          <a:p>
            <a:r>
              <a:rPr lang="en-US" b="1" i="1" dirty="0"/>
              <a:t>Public health addresses issues before they escalate.</a:t>
            </a:r>
          </a:p>
          <a:p>
            <a:pPr lvl="1"/>
            <a:r>
              <a:rPr lang="en-US" sz="3000" dirty="0"/>
              <a:t>Public health is uniquely equipped to prevent the spread of disease and chronic conditions that drive the state’s healthcare spending.</a:t>
            </a:r>
          </a:p>
          <a:p>
            <a:r>
              <a:rPr lang="en-US" b="1" i="1" dirty="0"/>
              <a:t>Robust public health is essential to prevention.</a:t>
            </a:r>
          </a:p>
          <a:p>
            <a:pPr lvl="1"/>
            <a:r>
              <a:rPr lang="en-US" sz="3000" dirty="0"/>
              <a:t>Properly resourced, Oregon’s public health system will use a data-driven approach to forge new partnerships to respond to local priorities and identify patterns and threats to head off problems before they spiral into crisis.</a:t>
            </a:r>
          </a:p>
          <a:p>
            <a:r>
              <a:rPr lang="en-US" b="1" i="1" dirty="0"/>
              <a:t>Public health makes your job easier.</a:t>
            </a:r>
          </a:p>
          <a:p>
            <a:pPr lvl="1"/>
            <a:r>
              <a:rPr lang="en-US" sz="3000" dirty="0"/>
              <a:t>You have a role in strengthening public health, and public health has a role in making your work more targeted and effective.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268356" y="6433880"/>
            <a:ext cx="2607365" cy="235275"/>
          </a:xfrm>
          <a:prstGeom prst="rect">
            <a:avLst/>
          </a:prstGeom>
        </p:spPr>
        <p:txBody>
          <a:bodyPr/>
          <a:lstStyle/>
          <a:p>
            <a:r>
              <a:rPr lang="en-US" sz="1000" dirty="0"/>
              <a:t>9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83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02485"/>
            <a:ext cx="9144000" cy="2387600"/>
          </a:xfrm>
        </p:spPr>
        <p:txBody>
          <a:bodyPr>
            <a:normAutofit/>
          </a:bodyPr>
          <a:lstStyle/>
          <a:p>
            <a:r>
              <a:rPr lang="en-US" sz="5400" dirty="0"/>
              <a:t>SMALL GROUP EXERCISE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403258"/>
            <a:ext cx="9144000" cy="1655762"/>
          </a:xfrm>
        </p:spPr>
        <p:txBody>
          <a:bodyPr>
            <a:normAutofit/>
          </a:bodyPr>
          <a:lstStyle/>
          <a:p>
            <a:r>
              <a:rPr lang="en-US" sz="4000" dirty="0"/>
              <a:t>Sample Scenarios</a:t>
            </a:r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268356" y="6433880"/>
            <a:ext cx="2607365" cy="235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>
                <a:solidFill>
                  <a:schemeClr val="bg1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663021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02485"/>
            <a:ext cx="9144000" cy="2387600"/>
          </a:xfrm>
        </p:spPr>
        <p:txBody>
          <a:bodyPr>
            <a:normAutofit/>
          </a:bodyPr>
          <a:lstStyle/>
          <a:p>
            <a:r>
              <a:rPr lang="en-US" sz="5400" dirty="0"/>
              <a:t>SMALL GROUP EXERCISE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403258"/>
            <a:ext cx="9144000" cy="1655762"/>
          </a:xfrm>
        </p:spPr>
        <p:txBody>
          <a:bodyPr>
            <a:normAutofit/>
          </a:bodyPr>
          <a:lstStyle/>
          <a:p>
            <a:r>
              <a:rPr lang="en-US" sz="4000" dirty="0"/>
              <a:t>Report Out/Feedback</a:t>
            </a:r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268356" y="6433880"/>
            <a:ext cx="2607365" cy="235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>
                <a:solidFill>
                  <a:schemeClr val="bg1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566890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524000" y="1102485"/>
            <a:ext cx="9144000" cy="2387600"/>
          </a:xfrm>
        </p:spPr>
        <p:txBody>
          <a:bodyPr>
            <a:normAutofit/>
          </a:bodyPr>
          <a:lstStyle/>
          <a:p>
            <a:r>
              <a:rPr lang="en-US" sz="5400" dirty="0"/>
              <a:t>Questions/Discussion</a:t>
            </a: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268356" y="6433880"/>
            <a:ext cx="2607365" cy="235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>
                <a:solidFill>
                  <a:schemeClr val="bg1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48077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495839" y="1102485"/>
            <a:ext cx="9144000" cy="1382298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Contact Us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705678" y="3021495"/>
            <a:ext cx="10724322" cy="2653747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Avenir Heavy" charset="0"/>
                <a:ea typeface="Avenir Heavy" charset="0"/>
                <a:cs typeface="Avenir Heavy" charset="0"/>
              </a:rPr>
              <a:t>Bethany Hardy</a:t>
            </a:r>
            <a:endParaRPr lang="en-US" sz="2800" dirty="0"/>
          </a:p>
          <a:p>
            <a:pPr algn="ctr"/>
            <a:r>
              <a:rPr lang="en-US" sz="2800" dirty="0"/>
              <a:t>202-868-4835, bhardy@messagepartnerspr.com</a:t>
            </a:r>
          </a:p>
          <a:p>
            <a:pPr algn="ctr"/>
            <a:endParaRPr lang="en-US" sz="2800" b="1" dirty="0">
              <a:latin typeface="Avenir Heavy" charset="0"/>
              <a:ea typeface="Avenir Heavy" charset="0"/>
              <a:cs typeface="Avenir Heavy" charset="0"/>
            </a:endParaRPr>
          </a:p>
          <a:p>
            <a:pPr algn="ctr"/>
            <a:r>
              <a:rPr lang="en-US" sz="2800" b="1" dirty="0">
                <a:latin typeface="Avenir Heavy" charset="0"/>
                <a:ea typeface="Avenir Heavy" charset="0"/>
                <a:cs typeface="Avenir Heavy" charset="0"/>
              </a:rPr>
              <a:t>Bryan Fisher</a:t>
            </a:r>
            <a:endParaRPr lang="en-US" sz="2800" dirty="0"/>
          </a:p>
          <a:p>
            <a:pPr algn="ctr"/>
            <a:r>
              <a:rPr lang="en-US" sz="2800" dirty="0"/>
              <a:t>202-868-4825, </a:t>
            </a:r>
            <a:r>
              <a:rPr lang="en-US" sz="2800" dirty="0" err="1"/>
              <a:t>bfisher@messagepartnerspr.com</a:t>
            </a:r>
            <a:endParaRPr lang="en-US" sz="2800" dirty="0"/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0194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412896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Applying the Public Opinion Poll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79667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There is a </a:t>
            </a:r>
            <a:r>
              <a:rPr lang="en-US" dirty="0">
                <a:solidFill>
                  <a:srgbClr val="2B70B8"/>
                </a:solidFill>
              </a:rPr>
              <a:t>”movable center” </a:t>
            </a:r>
            <a:r>
              <a:rPr lang="en-US" dirty="0"/>
              <a:t>upon whom targeted communications efforts could focus.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This group is more responsive to certain foundational public health services, like:</a:t>
            </a:r>
          </a:p>
          <a:p>
            <a:pPr lvl="1"/>
            <a:r>
              <a:rPr lang="en-US" dirty="0"/>
              <a:t>Stopping the spread of communicable diseases </a:t>
            </a:r>
            <a:r>
              <a:rPr lang="en-US" b="1" dirty="0">
                <a:solidFill>
                  <a:srgbClr val="532D6D"/>
                </a:solidFill>
              </a:rPr>
              <a:t>(64%)</a:t>
            </a:r>
          </a:p>
          <a:p>
            <a:pPr lvl="1"/>
            <a:r>
              <a:rPr lang="en-US" dirty="0"/>
              <a:t>Responding to public health emergencies like natural and human-caused disasters </a:t>
            </a:r>
            <a:r>
              <a:rPr lang="en-US" b="1" dirty="0">
                <a:solidFill>
                  <a:srgbClr val="532D6D"/>
                </a:solidFill>
              </a:rPr>
              <a:t>(54%)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AF036-6164-A142-AAA2-B89B5903B7E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706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99304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Applying the Public Opinion Poll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9359349" cy="4351338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/>
              <a:t>They feel public health should prioritize delivering population health over direct health services.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dirty="0"/>
              <a:t>Services that some see as </a:t>
            </a:r>
            <a:r>
              <a:rPr lang="en-US" dirty="0">
                <a:solidFill>
                  <a:srgbClr val="2B70B8"/>
                </a:solidFill>
              </a:rPr>
              <a:t>“nanny state”-</a:t>
            </a:r>
            <a:r>
              <a:rPr lang="en-US" dirty="0" err="1">
                <a:solidFill>
                  <a:srgbClr val="2B70B8"/>
                </a:solidFill>
              </a:rPr>
              <a:t>esque</a:t>
            </a:r>
            <a:r>
              <a:rPr lang="en-US" dirty="0">
                <a:solidFill>
                  <a:srgbClr val="2B70B8"/>
                </a:solidFill>
              </a:rPr>
              <a:t> </a:t>
            </a:r>
            <a:r>
              <a:rPr lang="en-US" dirty="0"/>
              <a:t>proved divisive:</a:t>
            </a:r>
          </a:p>
          <a:p>
            <a:pPr lvl="1"/>
            <a:r>
              <a:rPr lang="en-US" dirty="0"/>
              <a:t>Working with partners to create policies such as smoke-free workplace laws proved most divisive </a:t>
            </a:r>
            <a:r>
              <a:rPr lang="en-US" b="1" dirty="0">
                <a:solidFill>
                  <a:srgbClr val="532D6D"/>
                </a:solidFill>
              </a:rPr>
              <a:t>(24%)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AF036-6164-A142-AAA2-B89B5903B7E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787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393017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Applying the Public Opinion Poll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150626" cy="4351338"/>
          </a:xfrm>
        </p:spPr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US" dirty="0"/>
              <a:t>Good opportunity to engage </a:t>
            </a:r>
            <a:r>
              <a:rPr lang="en-US" dirty="0">
                <a:solidFill>
                  <a:srgbClr val="0070C0"/>
                </a:solidFill>
              </a:rPr>
              <a:t>rural residents </a:t>
            </a:r>
            <a:r>
              <a:rPr lang="en-US" dirty="0"/>
              <a:t>as trusted messengers:</a:t>
            </a:r>
          </a:p>
          <a:p>
            <a:pPr lvl="1"/>
            <a:r>
              <a:rPr lang="en-US" dirty="0"/>
              <a:t>Rural residents, especially </a:t>
            </a:r>
            <a:r>
              <a:rPr lang="en-US" dirty="0">
                <a:solidFill>
                  <a:srgbClr val="7030A0"/>
                </a:solidFill>
              </a:rPr>
              <a:t>women</a:t>
            </a:r>
            <a:r>
              <a:rPr lang="en-US" dirty="0"/>
              <a:t>, tend to be more receptive to public health delivering direct services than the movable center.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AF036-6164-A142-AAA2-B89B5903B7E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310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98087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Spokesperson Training 101: </a:t>
            </a:r>
            <a:r>
              <a:rPr lang="en-US" b="0" dirty="0">
                <a:latin typeface="Avenir Roman" charset="0"/>
                <a:ea typeface="Avenir Roman" charset="0"/>
                <a:cs typeface="Avenir Roman" charset="0"/>
              </a:rPr>
              <a:t>The Fundamentals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do we need messages?</a:t>
            </a:r>
          </a:p>
          <a:p>
            <a:pPr lvl="1"/>
            <a:r>
              <a:rPr lang="en-US" dirty="0"/>
              <a:t>People are inundated and have short memories:</a:t>
            </a:r>
          </a:p>
          <a:p>
            <a:pPr lvl="2"/>
            <a:r>
              <a:rPr lang="en-US" dirty="0">
                <a:solidFill>
                  <a:srgbClr val="2B70B8"/>
                </a:solidFill>
              </a:rPr>
              <a:t>Forget </a:t>
            </a:r>
            <a:r>
              <a:rPr lang="en-US" b="1" dirty="0">
                <a:solidFill>
                  <a:srgbClr val="2B70B8"/>
                </a:solidFill>
              </a:rPr>
              <a:t>2/3</a:t>
            </a:r>
            <a:r>
              <a:rPr lang="en-US" dirty="0">
                <a:solidFill>
                  <a:srgbClr val="2B70B8"/>
                </a:solidFill>
              </a:rPr>
              <a:t> of what we hear/read/see daily</a:t>
            </a:r>
          </a:p>
          <a:p>
            <a:pPr lvl="2"/>
            <a:r>
              <a:rPr lang="en-US" dirty="0">
                <a:solidFill>
                  <a:srgbClr val="2B70B8"/>
                </a:solidFill>
              </a:rPr>
              <a:t>Forget </a:t>
            </a:r>
            <a:r>
              <a:rPr lang="en-US" b="1" dirty="0">
                <a:solidFill>
                  <a:srgbClr val="2B70B8"/>
                </a:solidFill>
              </a:rPr>
              <a:t>98%</a:t>
            </a:r>
            <a:r>
              <a:rPr lang="en-US" dirty="0">
                <a:solidFill>
                  <a:srgbClr val="2B70B8"/>
                </a:solidFill>
              </a:rPr>
              <a:t> of this information within one month</a:t>
            </a:r>
          </a:p>
          <a:p>
            <a:pPr lvl="1"/>
            <a:r>
              <a:rPr lang="en-US" dirty="0"/>
              <a:t>Policymakers, community leaders and other stakeholders want concepts explained simply.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268356" y="6433880"/>
            <a:ext cx="2607365" cy="235275"/>
          </a:xfrm>
          <a:prstGeom prst="rect">
            <a:avLst/>
          </a:prstGeom>
        </p:spPr>
        <p:txBody>
          <a:bodyPr/>
          <a:lstStyle/>
          <a:p>
            <a:r>
              <a:rPr lang="en-US" sz="1000">
                <a:solidFill>
                  <a:schemeClr val="bg1"/>
                </a:solidFill>
              </a:rPr>
              <a:t>5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875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685104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Spokesperson Training 101: </a:t>
            </a:r>
            <a:r>
              <a:rPr lang="en-US" b="0" dirty="0">
                <a:latin typeface="Avenir Roman" charset="0"/>
                <a:ea typeface="Avenir Roman" charset="0"/>
                <a:cs typeface="Avenir Roman" charset="0"/>
              </a:rPr>
              <a:t>The Fundamentals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ingredients of a message?</a:t>
            </a:r>
          </a:p>
          <a:p>
            <a:pPr lvl="1"/>
            <a:r>
              <a:rPr lang="en-US" dirty="0"/>
              <a:t>Provide context and urgency</a:t>
            </a:r>
          </a:p>
          <a:p>
            <a:pPr lvl="1"/>
            <a:r>
              <a:rPr lang="en-US" dirty="0"/>
              <a:t>Introduce your organization and its unique value proposition</a:t>
            </a:r>
          </a:p>
          <a:p>
            <a:pPr lvl="1"/>
            <a:r>
              <a:rPr lang="en-US" dirty="0"/>
              <a:t>Engage your target audiences</a:t>
            </a:r>
          </a:p>
          <a:p>
            <a:pPr lvl="1"/>
            <a:r>
              <a:rPr lang="en-US" dirty="0"/>
              <a:t>Supported by facts </a:t>
            </a:r>
            <a:r>
              <a:rPr lang="en-US" dirty="0">
                <a:solidFill>
                  <a:srgbClr val="2B70B8"/>
                </a:solidFill>
              </a:rPr>
              <a:t>(the head)</a:t>
            </a:r>
          </a:p>
          <a:p>
            <a:pPr lvl="1"/>
            <a:r>
              <a:rPr lang="en-US" dirty="0"/>
              <a:t>Given meaning through anecdotes </a:t>
            </a:r>
            <a:r>
              <a:rPr lang="en-US" dirty="0">
                <a:solidFill>
                  <a:srgbClr val="2B70B8"/>
                </a:solidFill>
              </a:rPr>
              <a:t>(the heart)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268356" y="6433880"/>
            <a:ext cx="2607365" cy="235275"/>
          </a:xfrm>
          <a:prstGeom prst="rect">
            <a:avLst/>
          </a:prstGeom>
        </p:spPr>
        <p:txBody>
          <a:bodyPr/>
          <a:lstStyle/>
          <a:p>
            <a:r>
              <a:rPr lang="en-US" sz="1000" dirty="0"/>
              <a:t>6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032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188149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Spokesperson Training 101: </a:t>
            </a:r>
            <a:r>
              <a:rPr lang="en-US" b="0" dirty="0">
                <a:latin typeface="Avenir Roman" charset="0"/>
                <a:ea typeface="Avenir Roman" charset="0"/>
                <a:cs typeface="Avenir Roman" charset="0"/>
              </a:rPr>
              <a:t>The Fundamentals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Where messages can go wrong:</a:t>
            </a:r>
          </a:p>
          <a:p>
            <a:pPr lvl="1"/>
            <a:r>
              <a:rPr lang="en-US" dirty="0"/>
              <a:t>Too complicated</a:t>
            </a:r>
          </a:p>
          <a:p>
            <a:pPr lvl="1"/>
            <a:r>
              <a:rPr lang="en-US" dirty="0"/>
              <a:t>Too much</a:t>
            </a:r>
          </a:p>
          <a:p>
            <a:pPr lvl="1"/>
            <a:r>
              <a:rPr lang="en-US" dirty="0"/>
              <a:t>No relevance to me</a:t>
            </a:r>
          </a:p>
          <a:p>
            <a:pPr lvl="1"/>
            <a:r>
              <a:rPr lang="en-US" dirty="0"/>
              <a:t>No larger context</a:t>
            </a:r>
          </a:p>
          <a:p>
            <a:pPr lvl="1"/>
            <a:r>
              <a:rPr lang="en-US" dirty="0"/>
              <a:t>MEGO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268356" y="6433880"/>
            <a:ext cx="2607365" cy="235275"/>
          </a:xfrm>
          <a:prstGeom prst="rect">
            <a:avLst/>
          </a:prstGeom>
        </p:spPr>
        <p:txBody>
          <a:bodyPr/>
          <a:lstStyle/>
          <a:p>
            <a:r>
              <a:rPr lang="en-US" sz="1000" dirty="0"/>
              <a:t>7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780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02485"/>
            <a:ext cx="9144000" cy="2387600"/>
          </a:xfrm>
        </p:spPr>
        <p:txBody>
          <a:bodyPr>
            <a:normAutofit/>
          </a:bodyPr>
          <a:lstStyle/>
          <a:p>
            <a:r>
              <a:rPr lang="en-US" sz="5400" dirty="0"/>
              <a:t>MESSAGING EXERCISE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403258"/>
            <a:ext cx="9144000" cy="1655762"/>
          </a:xfrm>
        </p:spPr>
        <p:txBody>
          <a:bodyPr>
            <a:normAutofit/>
          </a:bodyPr>
          <a:lstStyle/>
          <a:p>
            <a:r>
              <a:rPr lang="en-US" sz="4000" dirty="0"/>
              <a:t>Putting it All Together</a:t>
            </a:r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268356" y="6433880"/>
            <a:ext cx="2607365" cy="235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>
                <a:solidFill>
                  <a:schemeClr val="bg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63555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dirty="0"/>
              <a:t>Key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your goal?</a:t>
            </a:r>
          </a:p>
          <a:p>
            <a:r>
              <a:rPr lang="en-US" dirty="0"/>
              <a:t>Who is your audience?</a:t>
            </a:r>
          </a:p>
          <a:p>
            <a:r>
              <a:rPr lang="en-US" dirty="0"/>
              <a:t>What do you need your audience to do?</a:t>
            </a:r>
          </a:p>
          <a:p>
            <a:r>
              <a:rPr lang="en-US" dirty="0"/>
              <a:t>What key messages will motivate them to action?</a:t>
            </a:r>
          </a:p>
          <a:p>
            <a:pPr lvl="1"/>
            <a:r>
              <a:rPr lang="en-US" dirty="0"/>
              <a:t>What examples can you share with them to prove your point and underscore urgency?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268356" y="6433880"/>
            <a:ext cx="2607365" cy="235275"/>
          </a:xfrm>
          <a:prstGeom prst="rect">
            <a:avLst/>
          </a:prstGeom>
        </p:spPr>
        <p:txBody>
          <a:bodyPr/>
          <a:lstStyle/>
          <a:p>
            <a:r>
              <a:rPr lang="en-US" sz="1000" dirty="0"/>
              <a:t>9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920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1334</TotalTime>
  <Words>855</Words>
  <Application>Microsoft Macintosh PowerPoint</Application>
  <PresentationFormat>Custom</PresentationFormat>
  <Paragraphs>122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Office Theme</vt:lpstr>
      <vt:lpstr>Custom Design</vt:lpstr>
      <vt:lpstr>2_Custom Design</vt:lpstr>
      <vt:lpstr>3_Custom Design</vt:lpstr>
      <vt:lpstr>1_Custom Design</vt:lpstr>
      <vt:lpstr>Public Health Spokesperson Training McCabe Message Partners</vt:lpstr>
      <vt:lpstr>Applying the Public Opinion Poll Findings</vt:lpstr>
      <vt:lpstr>Applying the Public Opinion Poll Findings</vt:lpstr>
      <vt:lpstr>Applying the Public Opinion Poll Findings</vt:lpstr>
      <vt:lpstr>Spokesperson Training 101: The Fundamentals</vt:lpstr>
      <vt:lpstr>Spokesperson Training 101: The Fundamentals</vt:lpstr>
      <vt:lpstr>Spokesperson Training 101: The Fundamentals</vt:lpstr>
      <vt:lpstr>MESSAGING EXERCISE</vt:lpstr>
      <vt:lpstr>Key questions</vt:lpstr>
      <vt:lpstr>Advancing Public Health in Oregon</vt:lpstr>
      <vt:lpstr>SMALL GROUP EXERCISE</vt:lpstr>
      <vt:lpstr>SMALL GROUP EXERCISE</vt:lpstr>
      <vt:lpstr>Questions/Discussion</vt:lpstr>
      <vt:lpstr>Contact Us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Alex Muvua</cp:lastModifiedBy>
  <cp:revision>139</cp:revision>
  <cp:lastPrinted>2017-06-19T16:58:06Z</cp:lastPrinted>
  <dcterms:created xsi:type="dcterms:W3CDTF">2017-02-07T19:55:27Z</dcterms:created>
  <dcterms:modified xsi:type="dcterms:W3CDTF">2017-11-14T18:16:44Z</dcterms:modified>
</cp:coreProperties>
</file>