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16"/>
  </p:notesMasterIdLst>
  <p:sldIdLst>
    <p:sldId id="256" r:id="rId2"/>
    <p:sldId id="258" r:id="rId3"/>
    <p:sldId id="266" r:id="rId4"/>
    <p:sldId id="270" r:id="rId5"/>
    <p:sldId id="271" r:id="rId6"/>
    <p:sldId id="257" r:id="rId7"/>
    <p:sldId id="260" r:id="rId8"/>
    <p:sldId id="262" r:id="rId9"/>
    <p:sldId id="272" r:id="rId10"/>
    <p:sldId id="261" r:id="rId11"/>
    <p:sldId id="273" r:id="rId12"/>
    <p:sldId id="263" r:id="rId13"/>
    <p:sldId id="268"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Hutson" initials="JH" lastIdx="2" clrIdx="0"/>
  <p:cmAuthor id="1" name="Erin Charpentier" initials="EC" lastIdx="0" clrIdx="1"/>
  <p:cmAuthor id="2" name="Alex Muvua" initials="A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9"/>
    <p:restoredTop sz="80475" autoAdjust="0"/>
  </p:normalViewPr>
  <p:slideViewPr>
    <p:cSldViewPr snapToGrid="0" snapToObjects="1">
      <p:cViewPr>
        <p:scale>
          <a:sx n="100" d="100"/>
          <a:sy n="100" d="100"/>
        </p:scale>
        <p:origin x="576" y="-6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6D6345-93A5-7442-BE35-A594D9C4F9ED}" type="datetimeFigureOut">
              <a:rPr lang="en-US" smtClean="0"/>
              <a:t>1/12/18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904B0-F063-3E43-BF7A-831911F44A15}" type="slidenum">
              <a:rPr lang="en-US" smtClean="0"/>
              <a:t>‹#›</a:t>
            </a:fld>
            <a:endParaRPr lang="en-US"/>
          </a:p>
        </p:txBody>
      </p:sp>
    </p:spTree>
    <p:extLst>
      <p:ext uri="{BB962C8B-B14F-4D97-AF65-F5344CB8AC3E}">
        <p14:creationId xmlns:p14="http://schemas.microsoft.com/office/powerpoint/2010/main" val="7743548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a:t>
            </a:r>
            <a:r>
              <a:rPr lang="en-US" baseline="0" dirty="0" smtClean="0"/>
              <a:t>TEMPLATE </a:t>
            </a:r>
            <a:r>
              <a:rPr lang="en-US" baseline="0" dirty="0" smtClean="0"/>
              <a:t>can be used to provide an overview of public health </a:t>
            </a:r>
            <a:r>
              <a:rPr lang="en-US" baseline="0" dirty="0" smtClean="0"/>
              <a:t>modernization. It is intended for </a:t>
            </a:r>
            <a:r>
              <a:rPr lang="en-US" baseline="0" smtClean="0"/>
              <a:t>use with local </a:t>
            </a:r>
            <a:r>
              <a:rPr lang="en-US" baseline="0" dirty="0" smtClean="0"/>
              <a:t>public health leaders/elected officials.]</a:t>
            </a:r>
            <a:endParaRPr lang="en-US" dirty="0"/>
          </a:p>
        </p:txBody>
      </p:sp>
      <p:sp>
        <p:nvSpPr>
          <p:cNvPr id="4" name="Slide Number Placeholder 3"/>
          <p:cNvSpPr>
            <a:spLocks noGrp="1"/>
          </p:cNvSpPr>
          <p:nvPr>
            <p:ph type="sldNum" sz="quarter" idx="10"/>
          </p:nvPr>
        </p:nvSpPr>
        <p:spPr/>
        <p:txBody>
          <a:bodyPr/>
          <a:lstStyle/>
          <a:p>
            <a:fld id="{E2D904B0-F063-3E43-BF7A-831911F44A15}" type="slidenum">
              <a:rPr lang="en-US" smtClean="0"/>
              <a:t>1</a:t>
            </a:fld>
            <a:endParaRPr lang="en-US"/>
          </a:p>
        </p:txBody>
      </p:sp>
    </p:spTree>
    <p:extLst>
      <p:ext uri="{BB962C8B-B14F-4D97-AF65-F5344CB8AC3E}">
        <p14:creationId xmlns:p14="http://schemas.microsoft.com/office/powerpoint/2010/main" val="1745825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pPr marL="171450" indent="-171450">
              <a:buFont typeface="Arial"/>
              <a:buChar char="•"/>
            </a:pPr>
            <a:r>
              <a:rPr lang="en-US" b="0" baseline="0" dirty="0" smtClean="0"/>
              <a:t>Public health modernization will provide the structure and funding to support the skills, resources, and programs to help fully address health needs of every community in Oregon.</a:t>
            </a:r>
          </a:p>
          <a:p>
            <a:pPr marL="171450" indent="-171450">
              <a:buFont typeface="Arial"/>
              <a:buChar char="•"/>
            </a:pPr>
            <a:r>
              <a:rPr lang="en-US" b="0" baseline="0" dirty="0" smtClean="0"/>
              <a:t>basic comprehensive programs are delivered to all in Oregon.</a:t>
            </a:r>
          </a:p>
          <a:p>
            <a:pPr marL="171450" indent="-171450">
              <a:buFont typeface="Arial"/>
              <a:buChar char="•"/>
            </a:pPr>
            <a:r>
              <a:rPr lang="en-US" b="0" baseline="0" dirty="0" smtClean="0"/>
              <a:t>Public health is accountable to the health of the community.</a:t>
            </a:r>
          </a:p>
          <a:p>
            <a:endParaRPr lang="en-US" b="0" baseline="0" dirty="0" smtClean="0"/>
          </a:p>
        </p:txBody>
      </p:sp>
      <p:sp>
        <p:nvSpPr>
          <p:cNvPr id="4" name="Slide Number Placeholder 3"/>
          <p:cNvSpPr>
            <a:spLocks noGrp="1"/>
          </p:cNvSpPr>
          <p:nvPr>
            <p:ph type="sldNum" sz="quarter" idx="10"/>
          </p:nvPr>
        </p:nvSpPr>
        <p:spPr/>
        <p:txBody>
          <a:bodyPr/>
          <a:lstStyle/>
          <a:p>
            <a:fld id="{E2D904B0-F063-3E43-BF7A-831911F44A15}" type="slidenum">
              <a:rPr lang="en-US" smtClean="0"/>
              <a:t>11</a:t>
            </a:fld>
            <a:endParaRPr lang="en-US"/>
          </a:p>
        </p:txBody>
      </p:sp>
    </p:spTree>
    <p:extLst>
      <p:ext uri="{BB962C8B-B14F-4D97-AF65-F5344CB8AC3E}">
        <p14:creationId xmlns:p14="http://schemas.microsoft.com/office/powerpoint/2010/main" val="143225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We need to focus our</a:t>
            </a:r>
            <a:r>
              <a:rPr lang="en-US" baseline="0" dirty="0" smtClean="0"/>
              <a:t> </a:t>
            </a:r>
            <a:r>
              <a:rPr lang="en-US" dirty="0" smtClean="0"/>
              <a:t>resources on targeted programs and skills that build upon existing capacity and fill identified gaps.</a:t>
            </a:r>
            <a:r>
              <a:rPr lang="en-US" baseline="0" dirty="0" smtClean="0"/>
              <a:t> The Public Health Advisory Board is recommending that Oregon’s public health system first focus 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Capacity to investigate and respond to disease outbreaks.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Ability to identify and prevent environmental health hazards, including air toxics and lead.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Promote health equity through partnerships and engagement with communities that</a:t>
            </a:r>
            <a:r>
              <a:rPr lang="en-US" baseline="0" dirty="0" smtClean="0"/>
              <a:t> </a:t>
            </a:r>
            <a:r>
              <a:rPr lang="en-US" dirty="0" smtClean="0"/>
              <a:t>experience an excess burden of disease and death.</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Access to local, timely and accurate population health data that helps drive</a:t>
            </a:r>
            <a:r>
              <a:rPr lang="en-US" baseline="0" dirty="0" smtClean="0"/>
              <a:t> </a:t>
            </a:r>
            <a:r>
              <a:rPr lang="en-US" dirty="0" smtClean="0"/>
              <a:t>community-based decision-making and resource allocation.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2D904B0-F063-3E43-BF7A-831911F44A15}" type="slidenum">
              <a:rPr lang="en-US" smtClean="0"/>
              <a:t>12</a:t>
            </a:fld>
            <a:endParaRPr lang="en-US"/>
          </a:p>
        </p:txBody>
      </p:sp>
    </p:spTree>
    <p:extLst>
      <p:ext uri="{BB962C8B-B14F-4D97-AF65-F5344CB8AC3E}">
        <p14:creationId xmlns:p14="http://schemas.microsoft.com/office/powerpoint/2010/main" val="276385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map shows regional partnerships that have formed to begin modernizing the communicable disease prevention in Oregon</a:t>
            </a:r>
            <a:endParaRPr lang="en-US" dirty="0" smtClean="0"/>
          </a:p>
          <a:p>
            <a:endParaRPr lang="en-US" dirty="0"/>
          </a:p>
        </p:txBody>
      </p:sp>
      <p:sp>
        <p:nvSpPr>
          <p:cNvPr id="4" name="Slide Number Placeholder 3"/>
          <p:cNvSpPr>
            <a:spLocks noGrp="1"/>
          </p:cNvSpPr>
          <p:nvPr>
            <p:ph type="sldNum" sz="quarter" idx="10"/>
          </p:nvPr>
        </p:nvSpPr>
        <p:spPr/>
        <p:txBody>
          <a:bodyPr/>
          <a:lstStyle/>
          <a:p>
            <a:fld id="{E2D904B0-F063-3E43-BF7A-831911F44A15}" type="slidenum">
              <a:rPr lang="en-US" smtClean="0"/>
              <a:t>13</a:t>
            </a:fld>
            <a:endParaRPr lang="en-US"/>
          </a:p>
        </p:txBody>
      </p:sp>
    </p:spTree>
    <p:extLst>
      <p:ext uri="{BB962C8B-B14F-4D97-AF65-F5344CB8AC3E}">
        <p14:creationId xmlns:p14="http://schemas.microsoft.com/office/powerpoint/2010/main" val="278648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Health</a:t>
            </a:r>
            <a:r>
              <a:rPr lang="en-US" baseline="0" dirty="0" smtClean="0"/>
              <a:t> achievements over the past century have included</a:t>
            </a:r>
            <a:r>
              <a:rPr lang="en-US" dirty="0" smtClean="0"/>
              <a:t> vaccination campaigns, improvements in motor-vehicle safety, safer workplaces, the control of infectious diseases (like</a:t>
            </a:r>
            <a:r>
              <a:rPr lang="en-US" baseline="0" dirty="0" smtClean="0"/>
              <a:t> tuberculosis, measles</a:t>
            </a:r>
            <a:r>
              <a:rPr lang="en-US" dirty="0" smtClean="0"/>
              <a:t>, and HIV/AIDS), a reduction in deaths</a:t>
            </a:r>
            <a:r>
              <a:rPr lang="en-US" baseline="0" dirty="0" smtClean="0"/>
              <a:t> from </a:t>
            </a:r>
            <a:r>
              <a:rPr lang="en-US" dirty="0" smtClean="0"/>
              <a:t>heart disease and stroke, more nutritious and safe food, a decline in infant and maternal mortality, an increase in accessibility to family planning services, and the identification of tobacco as a health hazard</a:t>
            </a:r>
            <a:r>
              <a:rPr lang="en-US" baseline="0" dirty="0" smtClean="0"/>
              <a:t> and the decrease in use over time. </a:t>
            </a:r>
            <a:endParaRPr lang="en-US" dirty="0" smtClean="0"/>
          </a:p>
          <a:p>
            <a:endParaRPr lang="en-US" dirty="0" smtClean="0"/>
          </a:p>
          <a:p>
            <a:r>
              <a:rPr lang="en-US" dirty="0" smtClean="0"/>
              <a:t>Public health works tirelessly to keep people</a:t>
            </a:r>
            <a:r>
              <a:rPr lang="en-US" baseline="0" dirty="0" smtClean="0"/>
              <a:t> healthy and</a:t>
            </a:r>
            <a:r>
              <a:rPr lang="en-US" dirty="0" smtClean="0"/>
              <a:t> safe, and it is only when something has gone wrong do we usually realize how many aspects of our lives depend on the work of public health.</a:t>
            </a:r>
          </a:p>
          <a:p>
            <a:r>
              <a:rPr lang="en-US" dirty="0" smtClean="0"/>
              <a:t>As a public health workforce we continue to tackle</a:t>
            </a:r>
            <a:r>
              <a:rPr lang="en-US" baseline="0" dirty="0" smtClean="0"/>
              <a:t> </a:t>
            </a:r>
            <a:r>
              <a:rPr lang="en-US" dirty="0" smtClean="0"/>
              <a:t>issues such as:</a:t>
            </a:r>
          </a:p>
          <a:p>
            <a:pPr lvl="1"/>
            <a:r>
              <a:rPr lang="en-US" dirty="0" smtClean="0"/>
              <a:t>Healthcare accessibility </a:t>
            </a:r>
          </a:p>
          <a:p>
            <a:pPr lvl="1"/>
            <a:r>
              <a:rPr lang="en-US" dirty="0" smtClean="0"/>
              <a:t>Disease outbreak control,</a:t>
            </a:r>
            <a:r>
              <a:rPr lang="en-US" baseline="0" dirty="0" smtClean="0"/>
              <a:t> like </a:t>
            </a:r>
            <a:r>
              <a:rPr lang="en-US" baseline="0" dirty="0" err="1" smtClean="0"/>
              <a:t>Zika</a:t>
            </a:r>
            <a:r>
              <a:rPr lang="en-US" baseline="0" dirty="0" smtClean="0"/>
              <a:t>, bacterial meningitis, and Ebola  </a:t>
            </a:r>
          </a:p>
          <a:p>
            <a:pPr lvl="1"/>
            <a:r>
              <a:rPr lang="en-US" dirty="0" smtClean="0"/>
              <a:t>Child mortality </a:t>
            </a:r>
          </a:p>
          <a:p>
            <a:pPr lvl="1"/>
            <a:r>
              <a:rPr lang="en-US" dirty="0" smtClean="0"/>
              <a:t>Food and water safety </a:t>
            </a:r>
          </a:p>
          <a:p>
            <a:pPr lvl="1"/>
            <a:r>
              <a:rPr lang="en-US" dirty="0" smtClean="0"/>
              <a:t>Tobacco use </a:t>
            </a:r>
          </a:p>
          <a:p>
            <a:pPr lvl="1"/>
            <a:r>
              <a:rPr lang="en-US" dirty="0" smtClean="0"/>
              <a:t>Preparing</a:t>
            </a:r>
            <a:r>
              <a:rPr lang="en-US" baseline="0" dirty="0" smtClean="0"/>
              <a:t> for and responding to n</a:t>
            </a:r>
            <a:r>
              <a:rPr lang="en-US" dirty="0" smtClean="0"/>
              <a:t>atural disasters</a:t>
            </a:r>
          </a:p>
          <a:p>
            <a:pPr lvl="1"/>
            <a:endParaRPr lang="en-US" b="1" i="1" baseline="0" dirty="0" smtClean="0"/>
          </a:p>
          <a:p>
            <a:pPr lvl="0"/>
            <a:r>
              <a:rPr lang="en-US" b="1" i="1" baseline="0" dirty="0" smtClean="0"/>
              <a:t>Include one or two BRIEF examples of work done by your LHD. </a:t>
            </a:r>
          </a:p>
          <a:p>
            <a:endParaRPr lang="en-US" dirty="0"/>
          </a:p>
        </p:txBody>
      </p:sp>
      <p:sp>
        <p:nvSpPr>
          <p:cNvPr id="4" name="Slide Number Placeholder 3"/>
          <p:cNvSpPr>
            <a:spLocks noGrp="1"/>
          </p:cNvSpPr>
          <p:nvPr>
            <p:ph type="sldNum" sz="quarter" idx="10"/>
          </p:nvPr>
        </p:nvSpPr>
        <p:spPr/>
        <p:txBody>
          <a:bodyPr/>
          <a:lstStyle/>
          <a:p>
            <a:fld id="{E2D904B0-F063-3E43-BF7A-831911F44A15}" type="slidenum">
              <a:rPr lang="en-US" smtClean="0"/>
              <a:t>3</a:t>
            </a:fld>
            <a:endParaRPr lang="en-US"/>
          </a:p>
        </p:txBody>
      </p:sp>
    </p:spTree>
    <p:extLst>
      <p:ext uri="{BB962C8B-B14F-4D97-AF65-F5344CB8AC3E}">
        <p14:creationId xmlns:p14="http://schemas.microsoft.com/office/powerpoint/2010/main" val="188246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leading causes of death globally have changed significantly from 1900 to 2010.</a:t>
            </a:r>
            <a:r>
              <a:rPr lang="en-US" sz="1200" kern="1200" dirty="0" smtClean="0">
                <a:solidFill>
                  <a:schemeClr val="tx1"/>
                </a:solidFill>
                <a:effectLst/>
                <a:latin typeface="+mn-lt"/>
                <a:ea typeface="+mn-ea"/>
                <a:cs typeface="+mn-cs"/>
              </a:rPr>
              <a:t> </a:t>
            </a:r>
            <a:r>
              <a:rPr lang="en-US" dirty="0" smtClean="0">
                <a:effectLst/>
              </a:rPr>
              <a:t>We can see that</a:t>
            </a:r>
            <a:r>
              <a:rPr lang="en-US" baseline="0" dirty="0" smtClean="0">
                <a:effectLst/>
              </a:rPr>
              <a:t> we have made tremendous progress in reducing premature death. </a:t>
            </a:r>
            <a:endParaRPr lang="en-US" dirty="0"/>
          </a:p>
        </p:txBody>
      </p:sp>
      <p:sp>
        <p:nvSpPr>
          <p:cNvPr id="4" name="Slide Number Placeholder 3"/>
          <p:cNvSpPr>
            <a:spLocks noGrp="1"/>
          </p:cNvSpPr>
          <p:nvPr>
            <p:ph type="sldNum" sz="quarter" idx="10"/>
          </p:nvPr>
        </p:nvSpPr>
        <p:spPr/>
        <p:txBody>
          <a:bodyPr/>
          <a:lstStyle/>
          <a:p>
            <a:fld id="{7077087E-DC7F-9941-9FFD-2C449F2245A5}" type="slidenum">
              <a:rPr lang="en-US" smtClean="0"/>
              <a:t>4</a:t>
            </a:fld>
            <a:endParaRPr lang="en-US"/>
          </a:p>
        </p:txBody>
      </p:sp>
    </p:spTree>
    <p:extLst>
      <p:ext uri="{BB962C8B-B14F-4D97-AF65-F5344CB8AC3E}">
        <p14:creationId xmlns:p14="http://schemas.microsoft.com/office/powerpoint/2010/main" val="134680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our public health system is essential for community health, we can’t ignore the fact that our system was designed for a previous age, which makes it difficult for us to address new and emerging public health challenges. Some of our current challenges are increases in chronic conditions such as diabetes and heart disease, an increase in cancers, and emerging new infectious diseases as well as outbreaks of older diseases. The most current leading causes of death (e.g. cancer, heart</a:t>
            </a:r>
            <a:r>
              <a:rPr lang="en-US" sz="1200" kern="1200" baseline="0" dirty="0" smtClean="0">
                <a:solidFill>
                  <a:schemeClr val="tx1"/>
                </a:solidFill>
                <a:effectLst/>
                <a:latin typeface="+mn-lt"/>
                <a:ea typeface="+mn-ea"/>
                <a:cs typeface="+mn-cs"/>
              </a:rPr>
              <a:t> disease, diabetes) </a:t>
            </a:r>
            <a:r>
              <a:rPr lang="en-US" sz="1200" kern="1200" dirty="0" smtClean="0">
                <a:solidFill>
                  <a:schemeClr val="tx1"/>
                </a:solidFill>
                <a:effectLst/>
                <a:latin typeface="+mn-lt"/>
                <a:ea typeface="+mn-ea"/>
                <a:cs typeface="+mn-cs"/>
              </a:rPr>
              <a:t>are diseases that</a:t>
            </a:r>
            <a:r>
              <a:rPr lang="en-US" sz="1200" kern="1200" baseline="0" dirty="0" smtClean="0">
                <a:solidFill>
                  <a:schemeClr val="tx1"/>
                </a:solidFill>
                <a:effectLst/>
                <a:latin typeface="+mn-lt"/>
                <a:ea typeface="+mn-ea"/>
                <a:cs typeface="+mn-cs"/>
              </a:rPr>
              <a:t> are driven by tobacco use, physical inactivity, and poor nutrition.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087E-DC7F-9941-9FFD-2C449F2245A5}" type="slidenum">
              <a:rPr lang="en-US" smtClean="0"/>
              <a:t>5</a:t>
            </a:fld>
            <a:endParaRPr lang="en-US"/>
          </a:p>
        </p:txBody>
      </p:sp>
    </p:spTree>
    <p:extLst>
      <p:ext uri="{BB962C8B-B14F-4D97-AF65-F5344CB8AC3E}">
        <p14:creationId xmlns:p14="http://schemas.microsoft.com/office/powerpoint/2010/main" val="134680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endParaRPr lang="en-US" b="1" dirty="0" smtClean="0"/>
          </a:p>
          <a:p>
            <a:pPr marL="171450" lvl="0" indent="-171450">
              <a:buFont typeface="Arial"/>
              <a:buChar char="•"/>
            </a:pPr>
            <a:r>
              <a:rPr lang="en-US" dirty="0" smtClean="0"/>
              <a:t>Many people in Oregon suffer from preventable illnesses and premature death that public health can help prevent .</a:t>
            </a:r>
          </a:p>
          <a:p>
            <a:pPr marL="171450" lvl="0" indent="-171450">
              <a:buFont typeface="Arial"/>
              <a:buChar char="•"/>
            </a:pPr>
            <a:r>
              <a:rPr lang="en-US" dirty="0" smtClean="0"/>
              <a:t>In Oregon</a:t>
            </a:r>
            <a:r>
              <a:rPr lang="en-US" baseline="0" dirty="0" smtClean="0"/>
              <a:t> our leading causes of death include Cancer, Heart Disease, chronic respiratory disease, and stroke– all preventable diseases</a:t>
            </a:r>
            <a:endParaRPr lang="en-US" dirty="0" smtClean="0"/>
          </a:p>
          <a:p>
            <a:pPr marL="171450" lvl="0" indent="-171450">
              <a:buFont typeface="Arial"/>
              <a:buChar char="•"/>
            </a:pPr>
            <a:r>
              <a:rPr lang="en-US" dirty="0" smtClean="0"/>
              <a:t>However,</a:t>
            </a:r>
            <a:r>
              <a:rPr lang="en-US" baseline="0" dirty="0" smtClean="0"/>
              <a:t> </a:t>
            </a:r>
            <a:r>
              <a:rPr lang="en-US" dirty="0" smtClean="0"/>
              <a:t>the public health system is often challenged</a:t>
            </a:r>
            <a:r>
              <a:rPr lang="en-US" baseline="0" dirty="0" smtClean="0"/>
              <a:t> </a:t>
            </a:r>
            <a:r>
              <a:rPr lang="en-US" dirty="0" smtClean="0"/>
              <a:t>to proactively address preventable diseases</a:t>
            </a:r>
            <a:r>
              <a:rPr lang="en-US" baseline="0" dirty="0" smtClean="0"/>
              <a:t> and </a:t>
            </a:r>
            <a:r>
              <a:rPr lang="en-US" dirty="0" smtClean="0"/>
              <a:t>instead, focuses on present and emerging threats like</a:t>
            </a:r>
            <a:r>
              <a:rPr lang="en-US" baseline="0" dirty="0" smtClean="0"/>
              <a:t> </a:t>
            </a:r>
            <a:r>
              <a:rPr lang="en-US" dirty="0" smtClean="0"/>
              <a:t>tuberculosis, whooping cough and other communicable diseases. </a:t>
            </a:r>
            <a:r>
              <a:rPr lang="en-US" b="1" dirty="0" smtClean="0"/>
              <a:t>Include an example</a:t>
            </a:r>
            <a:r>
              <a:rPr lang="en-US" b="1" baseline="0" dirty="0" smtClean="0"/>
              <a:t> here of an outbreak/or mobilizing in prep for potential outbreak and the work that required.</a:t>
            </a:r>
          </a:p>
          <a:p>
            <a:pPr marL="171450" lvl="0" indent="-171450">
              <a:buFont typeface="Arial"/>
              <a:buChar char="•"/>
            </a:pPr>
            <a:r>
              <a:rPr lang="en-US" b="0" baseline="0" dirty="0" smtClean="0"/>
              <a:t>Our public health system should be able to engage in work helping to prevent preventable diseases and death AND respond to emerging threats and outbreaks at the same time.</a:t>
            </a:r>
          </a:p>
          <a:p>
            <a:pPr marL="171450" lvl="0" indent="-171450">
              <a:buFont typeface="Arial"/>
              <a:buChar char="•"/>
            </a:pPr>
            <a:r>
              <a:rPr lang="en-US" dirty="0" smtClean="0"/>
              <a:t>Oregon’s</a:t>
            </a:r>
            <a:r>
              <a:rPr lang="en-US" baseline="0" dirty="0" smtClean="0"/>
              <a:t> challenges in</a:t>
            </a:r>
            <a:r>
              <a:rPr lang="en-US" dirty="0" smtClean="0"/>
              <a:t> maximizing the conditions in which people can be healthy continues to take a growing toll on</a:t>
            </a:r>
            <a:r>
              <a:rPr lang="en-US" baseline="0" dirty="0" smtClean="0"/>
              <a:t> our</a:t>
            </a:r>
            <a:r>
              <a:rPr lang="en-US" dirty="0" smtClean="0"/>
              <a:t> economy and on society. As the backbone of the health system, public health possesses the skills and expertise that support communities and other partners to improve the conditions in which we live and work, leading to better health outcomes for all in Oregon.</a:t>
            </a:r>
            <a:endParaRPr lang="en-US" baseline="0" dirty="0" smtClean="0"/>
          </a:p>
          <a:p>
            <a:pPr marL="171450" lvl="0" indent="-171450">
              <a:buFont typeface="Arial"/>
              <a:buChar char="•"/>
            </a:pPr>
            <a:r>
              <a:rPr lang="en-US" b="0" dirty="0" smtClean="0"/>
              <a:t>This requires new strategies</a:t>
            </a:r>
            <a:r>
              <a:rPr lang="en-US" b="0" baseline="0" dirty="0" smtClean="0"/>
              <a:t> that</a:t>
            </a:r>
            <a:r>
              <a:rPr lang="en-US" b="0" dirty="0" smtClean="0"/>
              <a:t> preserve and expand the public health protections and prevention currently enjoyed by everyone in Oregon.</a:t>
            </a:r>
            <a:endParaRPr lang="en-US" baseline="0" dirty="0" smtClean="0"/>
          </a:p>
        </p:txBody>
      </p:sp>
      <p:sp>
        <p:nvSpPr>
          <p:cNvPr id="4" name="Slide Number Placeholder 3"/>
          <p:cNvSpPr>
            <a:spLocks noGrp="1"/>
          </p:cNvSpPr>
          <p:nvPr>
            <p:ph type="sldNum" sz="quarter" idx="10"/>
          </p:nvPr>
        </p:nvSpPr>
        <p:spPr/>
        <p:txBody>
          <a:bodyPr/>
          <a:lstStyle/>
          <a:p>
            <a:fld id="{E2D904B0-F063-3E43-BF7A-831911F44A15}" type="slidenum">
              <a:rPr lang="en-US" smtClean="0"/>
              <a:t>6</a:t>
            </a:fld>
            <a:endParaRPr lang="en-US"/>
          </a:p>
        </p:txBody>
      </p:sp>
    </p:spTree>
    <p:extLst>
      <p:ext uri="{BB962C8B-B14F-4D97-AF65-F5344CB8AC3E}">
        <p14:creationId xmlns:p14="http://schemas.microsoft.com/office/powerpoint/2010/main" val="229012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ANIMATED SLIDE- CLICK THROUGH IMAGES</a:t>
            </a:r>
          </a:p>
          <a:p>
            <a:pPr lvl="0"/>
            <a:endParaRPr lang="en-US" dirty="0" smtClean="0"/>
          </a:p>
          <a:p>
            <a:pPr marL="171450" lvl="0" indent="-171450">
              <a:buFont typeface="Arial"/>
              <a:buChar char="•"/>
            </a:pPr>
            <a:r>
              <a:rPr lang="en-US" dirty="0" smtClean="0"/>
              <a:t>Shift our perspective to the population from the individual </a:t>
            </a:r>
            <a:r>
              <a:rPr lang="en-US" b="1" dirty="0" smtClean="0"/>
              <a:t>(Image 1)</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Prioritize public health funding</a:t>
            </a:r>
            <a:r>
              <a:rPr lang="en-US" baseline="0" dirty="0" smtClean="0"/>
              <a:t> </a:t>
            </a:r>
            <a:r>
              <a:rPr lang="en-US" b="1" baseline="0" dirty="0" smtClean="0"/>
              <a:t>(image 2)</a:t>
            </a:r>
            <a:endParaRPr lang="en-US" b="1" dirty="0" smtClean="0"/>
          </a:p>
          <a:p>
            <a:pPr marL="0" indent="0">
              <a:buFont typeface="Arial"/>
              <a:buNone/>
            </a:pPr>
            <a:endParaRPr lang="en-US" dirty="0" smtClean="0"/>
          </a:p>
          <a:p>
            <a:pPr marL="0" indent="0">
              <a:buFont typeface="Arial"/>
              <a:buNone/>
            </a:pPr>
            <a:r>
              <a:rPr lang="en-US" dirty="0" smtClean="0"/>
              <a:t>Chronic diseases that drive the bulk our health spending and loss of</a:t>
            </a:r>
            <a:r>
              <a:rPr lang="en-US" baseline="0" dirty="0" smtClean="0"/>
              <a:t> workforce productivity </a:t>
            </a:r>
            <a:r>
              <a:rPr lang="en-US" dirty="0" smtClean="0"/>
              <a:t>are conditions that could be decreased or prevented through the initiatives, services and expertise that public health departments provide</a:t>
            </a:r>
            <a:r>
              <a:rPr lang="en-US" b="1" i="1" dirty="0" smtClean="0"/>
              <a:t>. Provide an example of some of the innovative work your health department may be engaging in</a:t>
            </a:r>
            <a:r>
              <a:rPr lang="en-US" b="1" i="1" baseline="0" dirty="0" smtClean="0"/>
              <a:t> to address community health (with or without partners).</a:t>
            </a:r>
            <a:endParaRPr lang="en-US" b="1" i="1" dirty="0" smtClean="0"/>
          </a:p>
        </p:txBody>
      </p:sp>
      <p:sp>
        <p:nvSpPr>
          <p:cNvPr id="4" name="Slide Number Placeholder 3"/>
          <p:cNvSpPr>
            <a:spLocks noGrp="1"/>
          </p:cNvSpPr>
          <p:nvPr>
            <p:ph type="sldNum" sz="quarter" idx="10"/>
          </p:nvPr>
        </p:nvSpPr>
        <p:spPr/>
        <p:txBody>
          <a:bodyPr/>
          <a:lstStyle/>
          <a:p>
            <a:fld id="{E2D904B0-F063-3E43-BF7A-831911F44A15}" type="slidenum">
              <a:rPr lang="en-US" smtClean="0"/>
              <a:t>7</a:t>
            </a:fld>
            <a:endParaRPr lang="en-US"/>
          </a:p>
        </p:txBody>
      </p:sp>
    </p:spTree>
    <p:extLst>
      <p:ext uri="{BB962C8B-B14F-4D97-AF65-F5344CB8AC3E}">
        <p14:creationId xmlns:p14="http://schemas.microsoft.com/office/powerpoint/2010/main" val="151959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Public Health</a:t>
            </a:r>
            <a:r>
              <a:rPr lang="en-US" baseline="0" dirty="0" smtClean="0"/>
              <a:t> Modernization is a </a:t>
            </a:r>
            <a:r>
              <a:rPr lang="en-US" dirty="0" smtClean="0"/>
              <a:t>“minimum, or basic, package of services;” in other words,</a:t>
            </a:r>
            <a:r>
              <a:rPr lang="en-US" baseline="0" dirty="0" smtClean="0"/>
              <a:t> </a:t>
            </a:r>
            <a:r>
              <a:rPr lang="en-US" dirty="0" smtClean="0"/>
              <a:t>the suite of skills, programs, and activities that must be available in state</a:t>
            </a:r>
            <a:r>
              <a:rPr lang="en-US" baseline="0" dirty="0" smtClean="0"/>
              <a:t> </a:t>
            </a:r>
            <a:r>
              <a:rPr lang="en-US" dirty="0" smtClean="0"/>
              <a:t>and local health departments everywhere for the health system to work</a:t>
            </a:r>
            <a:r>
              <a:rPr lang="en-US" baseline="0" dirty="0" smtClean="0"/>
              <a:t> </a:t>
            </a:r>
            <a:r>
              <a:rPr lang="en-US" dirty="0" smtClean="0"/>
              <a:t>anywhere</a:t>
            </a:r>
            <a:r>
              <a:rPr lang="en-US" baseline="0" dirty="0" smtClean="0"/>
              <a:t>.</a:t>
            </a:r>
          </a:p>
          <a:p>
            <a:pPr marL="171450" indent="-171450">
              <a:buFont typeface="Arial"/>
              <a:buChar char="•"/>
            </a:pPr>
            <a:r>
              <a:rPr lang="en-US" baseline="0" dirty="0" smtClean="0"/>
              <a:t>A modernized public health system:</a:t>
            </a:r>
          </a:p>
          <a:p>
            <a:pPr marL="628650" lvl="1" indent="-171450">
              <a:buFont typeface="Arial"/>
              <a:buChar char="•"/>
            </a:pPr>
            <a:r>
              <a:rPr lang="en-US" dirty="0" smtClean="0"/>
              <a:t>protects and promote the health of populations, and</a:t>
            </a:r>
          </a:p>
          <a:p>
            <a:pPr marL="628650" lvl="1" indent="-171450">
              <a:buFont typeface="Arial"/>
              <a:buChar char="•"/>
            </a:pPr>
            <a:r>
              <a:rPr lang="en-US" dirty="0" smtClean="0"/>
              <a:t>is available and visible in all communities</a:t>
            </a:r>
            <a:r>
              <a:rPr lang="en-US" baseline="0" dirty="0" smtClean="0"/>
              <a:t> across Oregon</a:t>
            </a:r>
          </a:p>
          <a:p>
            <a:pPr marL="171450" indent="-171450">
              <a:buFont typeface="Arial"/>
              <a:buChar char="•"/>
            </a:pPr>
            <a:r>
              <a:rPr lang="en-US" dirty="0" smtClean="0"/>
              <a:t>A system-wide</a:t>
            </a:r>
            <a:r>
              <a:rPr lang="en-US" baseline="0" dirty="0" smtClean="0"/>
              <a:t> </a:t>
            </a:r>
            <a:r>
              <a:rPr lang="en-US" dirty="0" smtClean="0"/>
              <a:t>assessment conducted in the Spring</a:t>
            </a:r>
            <a:r>
              <a:rPr lang="en-US" baseline="0" dirty="0" smtClean="0"/>
              <a:t> of 2016 </a:t>
            </a:r>
            <a:r>
              <a:rPr lang="en-US" dirty="0" smtClean="0"/>
              <a:t>determined that the following public health programs are limited or minimal in over a third of</a:t>
            </a:r>
            <a:r>
              <a:rPr lang="en-US" baseline="0" dirty="0" smtClean="0"/>
              <a:t> </a:t>
            </a:r>
            <a:r>
              <a:rPr lang="en-US" dirty="0" smtClean="0"/>
              <a:t>Oregon communities:</a:t>
            </a:r>
          </a:p>
          <a:p>
            <a:pPr lvl="1"/>
            <a:r>
              <a:rPr lang="en-US" dirty="0" smtClean="0"/>
              <a:t>• Capacity to investigate and respond to disease outbreaks.</a:t>
            </a:r>
          </a:p>
          <a:p>
            <a:pPr lvl="1"/>
            <a:r>
              <a:rPr lang="en-US" dirty="0" smtClean="0"/>
              <a:t>• Ability to identify and prevent environmental health hazards, including air toxics and lead.</a:t>
            </a:r>
          </a:p>
          <a:p>
            <a:pPr lvl="1"/>
            <a:r>
              <a:rPr lang="en-US" dirty="0" smtClean="0"/>
              <a:t>• Promote health equity through partnerships and engagement with communities that</a:t>
            </a:r>
            <a:r>
              <a:rPr lang="en-US" baseline="0" dirty="0" smtClean="0"/>
              <a:t> </a:t>
            </a:r>
            <a:r>
              <a:rPr lang="en-US" dirty="0" smtClean="0"/>
              <a:t>experience an excess burden of disease and death.</a:t>
            </a:r>
          </a:p>
          <a:p>
            <a:pPr lvl="1"/>
            <a:r>
              <a:rPr lang="en-US" dirty="0" smtClean="0"/>
              <a:t>• Access to local, timely and accurate population health data that helps drive</a:t>
            </a:r>
            <a:r>
              <a:rPr lang="en-US" baseline="0" dirty="0" smtClean="0"/>
              <a:t> </a:t>
            </a:r>
            <a:r>
              <a:rPr lang="en-US" dirty="0" smtClean="0"/>
              <a:t>community-based decision-making and resource allocation.</a:t>
            </a:r>
          </a:p>
          <a:p>
            <a:pPr marL="171450" indent="-171450">
              <a:buFont typeface="Arial"/>
              <a:buChar char="•"/>
            </a:pPr>
            <a:r>
              <a:rPr lang="en-US" dirty="0" smtClean="0"/>
              <a:t>The Public Health Advisory Board is recommending investment in these areas as a first step in implementing the</a:t>
            </a:r>
            <a:r>
              <a:rPr lang="en-US" baseline="0" dirty="0" smtClean="0"/>
              <a:t> </a:t>
            </a:r>
            <a:r>
              <a:rPr lang="en-US" dirty="0" smtClean="0"/>
              <a:t>Public Health Modernization model.</a:t>
            </a:r>
            <a:endParaRPr lang="en-US" dirty="0"/>
          </a:p>
        </p:txBody>
      </p:sp>
      <p:sp>
        <p:nvSpPr>
          <p:cNvPr id="4" name="Slide Number Placeholder 3"/>
          <p:cNvSpPr>
            <a:spLocks noGrp="1"/>
          </p:cNvSpPr>
          <p:nvPr>
            <p:ph type="sldNum" sz="quarter" idx="10"/>
          </p:nvPr>
        </p:nvSpPr>
        <p:spPr/>
        <p:txBody>
          <a:bodyPr/>
          <a:lstStyle/>
          <a:p>
            <a:fld id="{E2D904B0-F063-3E43-BF7A-831911F44A15}" type="slidenum">
              <a:rPr lang="en-US" smtClean="0"/>
              <a:t>8</a:t>
            </a:fld>
            <a:endParaRPr lang="en-US"/>
          </a:p>
        </p:txBody>
      </p:sp>
    </p:spTree>
    <p:extLst>
      <p:ext uri="{BB962C8B-B14F-4D97-AF65-F5344CB8AC3E}">
        <p14:creationId xmlns:p14="http://schemas.microsoft.com/office/powerpoint/2010/main" val="251748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public health modernization, there are 7 foundational capabilities and 4 foundational programs:</a:t>
            </a:r>
          </a:p>
          <a:p>
            <a:r>
              <a:rPr lang="en-US" sz="1200" kern="1200" dirty="0" smtClean="0">
                <a:solidFill>
                  <a:schemeClr val="tx1"/>
                </a:solidFill>
                <a:effectLst/>
                <a:latin typeface="+mn-lt"/>
                <a:ea typeface="+mn-ea"/>
                <a:cs typeface="+mn-cs"/>
              </a:rPr>
              <a:t>Foundational capabilities are the knowledge, skills, and abilities needed to successfully implement foundational programs. The 7 foundational capabilities are: leadership and organizational competencies, health equity and responsiveness, community partnership development, assessment and epidemiology, policy and planning, communications, and emergency preparedness and response.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Foundational programs include topic- and disease-specific work to achieve improved health outcomes, such as a decrease in the prevalence of a particular disease or health risk behavior. The 4 foundational programs are: communicable disease control, prevention and health promotion, environmental health, and access to clinical preventative services. </a:t>
            </a:r>
          </a:p>
          <a:p>
            <a:endParaRPr lang="en-US" dirty="0"/>
          </a:p>
        </p:txBody>
      </p:sp>
      <p:sp>
        <p:nvSpPr>
          <p:cNvPr id="4" name="Slide Number Placeholder 3"/>
          <p:cNvSpPr>
            <a:spLocks noGrp="1"/>
          </p:cNvSpPr>
          <p:nvPr>
            <p:ph type="sldNum" sz="quarter" idx="10"/>
          </p:nvPr>
        </p:nvSpPr>
        <p:spPr/>
        <p:txBody>
          <a:bodyPr/>
          <a:lstStyle/>
          <a:p>
            <a:fld id="{E2D904B0-F063-3E43-BF7A-831911F44A15}" type="slidenum">
              <a:rPr lang="en-US" smtClean="0"/>
              <a:t>9</a:t>
            </a:fld>
            <a:endParaRPr lang="en-US"/>
          </a:p>
        </p:txBody>
      </p:sp>
    </p:spTree>
    <p:extLst>
      <p:ext uri="{BB962C8B-B14F-4D97-AF65-F5344CB8AC3E}">
        <p14:creationId xmlns:p14="http://schemas.microsoft.com/office/powerpoint/2010/main" val="37271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pPr marL="171450" indent="-171450">
              <a:buFont typeface="Arial"/>
              <a:buChar char="•"/>
            </a:pPr>
            <a:r>
              <a:rPr lang="en-US" b="0" baseline="0" dirty="0" smtClean="0"/>
              <a:t>Currently, Oregon’s public health system suffers from a lack of funding to support skills and systems that support effective programs. Specific programs are supported by inflexible and categorical grants</a:t>
            </a:r>
          </a:p>
          <a:p>
            <a:pPr marL="171450" indent="-171450">
              <a:buFont typeface="Arial"/>
              <a:buChar char="•"/>
            </a:pPr>
            <a:r>
              <a:rPr lang="en-US" b="0" baseline="0" dirty="0" smtClean="0"/>
              <a:t>There are significant gaps in public health capacity and coverage based on where you live</a:t>
            </a:r>
          </a:p>
          <a:p>
            <a:pPr marL="171450" indent="-171450">
              <a:buFont typeface="Arial"/>
              <a:buChar char="•"/>
            </a:pPr>
            <a:r>
              <a:rPr lang="en-US" b="0" baseline="0" dirty="0" smtClean="0"/>
              <a:t>the system is designed to provide individual level services.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E2D904B0-F063-3E43-BF7A-831911F44A15}" type="slidenum">
              <a:rPr lang="en-US" smtClean="0"/>
              <a:t>10</a:t>
            </a:fld>
            <a:endParaRPr lang="en-US"/>
          </a:p>
        </p:txBody>
      </p:sp>
    </p:spTree>
    <p:extLst>
      <p:ext uri="{BB962C8B-B14F-4D97-AF65-F5344CB8AC3E}">
        <p14:creationId xmlns:p14="http://schemas.microsoft.com/office/powerpoint/2010/main" val="143225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7E76556-CECE-DD44-975E-42F2C0EF4CFF}" type="datetimeFigureOut">
              <a:rPr lang="en-US" smtClean="0"/>
              <a:t>1/12/18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E76556-CECE-DD44-975E-42F2C0EF4CFF}" type="datetimeFigureOut">
              <a:rPr lang="en-US" smtClean="0"/>
              <a:t>1/12/18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7E76556-CECE-DD44-975E-42F2C0EF4CFF}" type="datetimeFigureOut">
              <a:rPr lang="en-US" smtClean="0"/>
              <a:t>1/12/18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7E76556-CECE-DD44-975E-42F2C0EF4CFF}" type="datetimeFigureOut">
              <a:rPr lang="en-US" smtClean="0"/>
              <a:t>1/12/18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7E76556-CECE-DD44-975E-42F2C0EF4CFF}" type="datetimeFigureOut">
              <a:rPr lang="en-US" smtClean="0"/>
              <a:t>1/12/18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378C8F54-5E93-6143-957D-A7914390E84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7E76556-CECE-DD44-975E-42F2C0EF4CFF}" type="datetimeFigureOut">
              <a:rPr lang="en-US" smtClean="0"/>
              <a:t>1/12/18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C8F54-5E93-6143-957D-A7914390E84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378C8F54-5E93-6143-957D-A7914390E8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E76556-CECE-DD44-975E-42F2C0EF4CFF}"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7E76556-CECE-DD44-975E-42F2C0EF4CFF}" type="datetimeFigureOut">
              <a:rPr lang="en-US" smtClean="0"/>
              <a:t>1/12/18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78C8F54-5E93-6143-957D-A7914390E8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txStyles>
    <p:titleStyle>
      <a:lvl1pPr algn="l" defTabSz="914400" rtl="0" eaLnBrk="1" latinLnBrk="0" hangingPunct="1">
        <a:spcBef>
          <a:spcPct val="0"/>
        </a:spcBef>
        <a:buNone/>
        <a:defRPr sz="3600" b="0" kern="1200">
          <a:solidFill>
            <a:srgbClr val="267777"/>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00" y="1851025"/>
            <a:ext cx="7772400" cy="1470025"/>
          </a:xfrm>
        </p:spPr>
        <p:txBody>
          <a:bodyPr>
            <a:normAutofit fontScale="90000"/>
          </a:bodyPr>
          <a:lstStyle/>
          <a:p>
            <a:r>
              <a:rPr lang="en-US" sz="4000" dirty="0" smtClean="0">
                <a:latin typeface="Century Gothic"/>
                <a:cs typeface="Century Gothic"/>
              </a:rPr>
              <a:t>Modernizing </a:t>
            </a:r>
            <a:br>
              <a:rPr lang="en-US" sz="4000" dirty="0" smtClean="0">
                <a:latin typeface="Century Gothic"/>
                <a:cs typeface="Century Gothic"/>
              </a:rPr>
            </a:br>
            <a:r>
              <a:rPr lang="en-US" sz="4000" dirty="0" smtClean="0">
                <a:latin typeface="Century Gothic"/>
                <a:cs typeface="Century Gothic"/>
              </a:rPr>
              <a:t>Our Public</a:t>
            </a:r>
            <a:br>
              <a:rPr lang="en-US" sz="4000" dirty="0" smtClean="0">
                <a:latin typeface="Century Gothic"/>
                <a:cs typeface="Century Gothic"/>
              </a:rPr>
            </a:br>
            <a:r>
              <a:rPr lang="en-US" sz="4000" dirty="0" smtClean="0">
                <a:latin typeface="Century Gothic"/>
                <a:cs typeface="Century Gothic"/>
              </a:rPr>
              <a:t>Health System</a:t>
            </a:r>
            <a:endParaRPr lang="en-US" sz="4000" dirty="0">
              <a:latin typeface="Century Gothic"/>
              <a:cs typeface="Century Gothic"/>
            </a:endParaRPr>
          </a:p>
        </p:txBody>
      </p:sp>
      <p:sp>
        <p:nvSpPr>
          <p:cNvPr id="3" name="Subtitle 2"/>
          <p:cNvSpPr>
            <a:spLocks noGrp="1"/>
          </p:cNvSpPr>
          <p:nvPr>
            <p:ph type="subTitle" idx="1"/>
          </p:nvPr>
        </p:nvSpPr>
        <p:spPr/>
        <p:txBody>
          <a:bodyPr>
            <a:normAutofit fontScale="92500" lnSpcReduction="10000"/>
          </a:bodyPr>
          <a:lstStyle/>
          <a:p>
            <a:r>
              <a:rPr lang="en-US" dirty="0" smtClean="0"/>
              <a:t>PRESENTER NAME</a:t>
            </a:r>
          </a:p>
          <a:p>
            <a:r>
              <a:rPr lang="en-US" dirty="0" smtClean="0"/>
              <a:t>DATE</a:t>
            </a:r>
          </a:p>
          <a:p>
            <a:r>
              <a:rPr lang="en-US" dirty="0" smtClean="0"/>
              <a:t>LOCATION</a:t>
            </a:r>
          </a:p>
          <a:p>
            <a:endParaRPr lang="en-US" dirty="0"/>
          </a:p>
        </p:txBody>
      </p:sp>
      <p:pic>
        <p:nvPicPr>
          <p:cNvPr id="5" name="Picture 4" descr="CLHO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75200"/>
            <a:ext cx="2082800" cy="2082800"/>
          </a:xfrm>
          <a:prstGeom prst="rect">
            <a:avLst/>
          </a:prstGeom>
        </p:spPr>
      </p:pic>
      <p:sp>
        <p:nvSpPr>
          <p:cNvPr id="6" name="TextBox 5"/>
          <p:cNvSpPr txBox="1"/>
          <p:nvPr/>
        </p:nvSpPr>
        <p:spPr>
          <a:xfrm>
            <a:off x="6858000" y="5283200"/>
            <a:ext cx="1651000" cy="1077218"/>
          </a:xfrm>
          <a:prstGeom prst="rect">
            <a:avLst/>
          </a:prstGeom>
          <a:noFill/>
        </p:spPr>
        <p:txBody>
          <a:bodyPr wrap="square" rtlCol="0">
            <a:spAutoFit/>
          </a:bodyPr>
          <a:lstStyle/>
          <a:p>
            <a:pPr algn="ctr"/>
            <a:r>
              <a:rPr lang="en-US" sz="3200" dirty="0" smtClean="0"/>
              <a:t>LHD LOGO</a:t>
            </a:r>
            <a:endParaRPr lang="en-US" sz="3200" dirty="0"/>
          </a:p>
        </p:txBody>
      </p:sp>
    </p:spTree>
    <p:extLst>
      <p:ext uri="{BB962C8B-B14F-4D97-AF65-F5344CB8AC3E}">
        <p14:creationId xmlns:p14="http://schemas.microsoft.com/office/powerpoint/2010/main" val="3556243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22"/>
            <a:ext cx="8229600" cy="444252"/>
          </a:xfrm>
        </p:spPr>
        <p:txBody>
          <a:bodyPr>
            <a:normAutofit/>
          </a:bodyPr>
          <a:lstStyle/>
          <a:p>
            <a:r>
              <a:rPr lang="en-US" sz="2000" dirty="0" smtClean="0">
                <a:latin typeface="Century Gothic"/>
                <a:cs typeface="Century Gothic"/>
              </a:rPr>
              <a:t>Why We Need a New Model</a:t>
            </a:r>
            <a:endParaRPr lang="en-US" sz="2000" dirty="0">
              <a:latin typeface="Century Gothic"/>
              <a:cs typeface="Century Gothic"/>
            </a:endParaRPr>
          </a:p>
        </p:txBody>
      </p:sp>
      <p:pic>
        <p:nvPicPr>
          <p:cNvPr id="12" name="Picture 11" descr="current-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8479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HLO_Modernization-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0722"/>
            <a:ext cx="8229600" cy="444252"/>
          </a:xfrm>
        </p:spPr>
        <p:txBody>
          <a:bodyPr>
            <a:normAutofit/>
          </a:bodyPr>
          <a:lstStyle/>
          <a:p>
            <a:r>
              <a:rPr lang="en-US" sz="2000" dirty="0" smtClean="0">
                <a:latin typeface="Century Gothic"/>
                <a:cs typeface="Century Gothic"/>
              </a:rPr>
              <a:t>Why We Need a New Model</a:t>
            </a:r>
            <a:endParaRPr lang="en-US" sz="2000" dirty="0">
              <a:latin typeface="Century Gothic"/>
              <a:cs typeface="Century Gothic"/>
            </a:endParaRPr>
          </a:p>
        </p:txBody>
      </p:sp>
    </p:spTree>
    <p:extLst>
      <p:ext uri="{BB962C8B-B14F-4D97-AF65-F5344CB8AC3E}">
        <p14:creationId xmlns:p14="http://schemas.microsoft.com/office/powerpoint/2010/main" val="1912184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49" y="524490"/>
            <a:ext cx="8229600" cy="1143000"/>
          </a:xfrm>
        </p:spPr>
        <p:txBody>
          <a:bodyPr>
            <a:normAutofit/>
          </a:bodyPr>
          <a:lstStyle/>
          <a:p>
            <a:r>
              <a:rPr lang="en-US" sz="3600" dirty="0" smtClean="0">
                <a:latin typeface="Century Gothic"/>
                <a:cs typeface="Century Gothic"/>
              </a:rPr>
              <a:t>Where Do We Go From Here?</a:t>
            </a:r>
            <a:endParaRPr lang="en-US" sz="3600" dirty="0">
              <a:latin typeface="Century Gothic"/>
              <a:cs typeface="Century Gothic"/>
            </a:endParaRPr>
          </a:p>
        </p:txBody>
      </p:sp>
      <p:sp>
        <p:nvSpPr>
          <p:cNvPr id="3" name="Content Placeholder 2"/>
          <p:cNvSpPr>
            <a:spLocks noGrp="1"/>
          </p:cNvSpPr>
          <p:nvPr>
            <p:ph idx="1"/>
          </p:nvPr>
        </p:nvSpPr>
        <p:spPr>
          <a:xfrm>
            <a:off x="457200" y="2082800"/>
            <a:ext cx="8229600" cy="4958494"/>
          </a:xfrm>
        </p:spPr>
        <p:txBody>
          <a:bodyPr>
            <a:normAutofit/>
          </a:bodyPr>
          <a:lstStyle/>
          <a:p>
            <a:pPr lvl="0"/>
            <a:r>
              <a:rPr lang="en-US" dirty="0" smtClean="0"/>
              <a:t>In 2017, the legislature allocated $5 million to implement public health modernization</a:t>
            </a:r>
          </a:p>
          <a:p>
            <a:pPr lvl="0"/>
            <a:r>
              <a:rPr lang="en-US" dirty="0" smtClean="0"/>
              <a:t>$3.9 million was allocated to Local Health Departments</a:t>
            </a:r>
          </a:p>
          <a:p>
            <a:pPr lvl="0"/>
            <a:r>
              <a:rPr lang="en-US" dirty="0" smtClean="0"/>
              <a:t> </a:t>
            </a:r>
            <a:r>
              <a:rPr lang="en-US" dirty="0"/>
              <a:t>D</a:t>
            </a:r>
            <a:r>
              <a:rPr lang="en-US" dirty="0" smtClean="0"/>
              <a:t>issemination of this money to Local Health Departments was done through a competitive grant process, for projects focused on communicable disease</a:t>
            </a:r>
            <a:endParaRPr lang="en-US" dirty="0"/>
          </a:p>
        </p:txBody>
      </p:sp>
    </p:spTree>
    <p:extLst>
      <p:ext uri="{BB962C8B-B14F-4D97-AF65-F5344CB8AC3E}">
        <p14:creationId xmlns:p14="http://schemas.microsoft.com/office/powerpoint/2010/main" val="330102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4874" y="228600"/>
            <a:ext cx="7556313" cy="1116106"/>
          </a:xfrm>
        </p:spPr>
        <p:txBody>
          <a:bodyPr/>
          <a:lstStyle/>
          <a:p>
            <a:r>
              <a:rPr lang="en-US" sz="2800" dirty="0" smtClean="0"/>
              <a:t>Local Public Health Modernization Grantees </a:t>
            </a:r>
            <a:endParaRPr lang="en-US" sz="2800" dirty="0"/>
          </a:p>
        </p:txBody>
      </p:sp>
      <p:pic>
        <p:nvPicPr>
          <p:cNvPr id="3" name="Picture 2" descr="funded grantees-05-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52" y="342900"/>
            <a:ext cx="8877748" cy="6858000"/>
          </a:xfrm>
          <a:prstGeom prst="rect">
            <a:avLst/>
          </a:prstGeom>
        </p:spPr>
      </p:pic>
    </p:spTree>
    <p:extLst>
      <p:ext uri="{BB962C8B-B14F-4D97-AF65-F5344CB8AC3E}">
        <p14:creationId xmlns:p14="http://schemas.microsoft.com/office/powerpoint/2010/main" val="2423769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7737"/>
            <a:ext cx="8229600" cy="4525963"/>
          </a:xfrm>
        </p:spPr>
        <p:txBody>
          <a:bodyPr/>
          <a:lstStyle/>
          <a:p>
            <a:pPr marL="0" indent="0">
              <a:buNone/>
            </a:pPr>
            <a:r>
              <a:rPr lang="en-US" dirty="0" smtClean="0">
                <a:latin typeface="Century Gothic"/>
                <a:cs typeface="Century Gothic"/>
              </a:rPr>
              <a:t>Add Contact Information</a:t>
            </a:r>
            <a:endParaRPr lang="en-US" dirty="0">
              <a:latin typeface="Century Gothic"/>
              <a:cs typeface="Century Gothic"/>
            </a:endParaRPr>
          </a:p>
        </p:txBody>
      </p:sp>
    </p:spTree>
    <p:extLst>
      <p:ext uri="{BB962C8B-B14F-4D97-AF65-F5344CB8AC3E}">
        <p14:creationId xmlns:p14="http://schemas.microsoft.com/office/powerpoint/2010/main" val="2551363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t>
            </a:r>
            <a:r>
              <a:rPr lang="en-US" dirty="0"/>
              <a:t>H</a:t>
            </a:r>
            <a:r>
              <a:rPr lang="en-US" dirty="0" smtClean="0"/>
              <a:t>ealth Modernization</a:t>
            </a:r>
            <a:endParaRPr lang="en-US" dirty="0"/>
          </a:p>
        </p:txBody>
      </p:sp>
      <p:sp>
        <p:nvSpPr>
          <p:cNvPr id="3" name="Content Placeholder 2"/>
          <p:cNvSpPr>
            <a:spLocks noGrp="1"/>
          </p:cNvSpPr>
          <p:nvPr>
            <p:ph idx="1"/>
          </p:nvPr>
        </p:nvSpPr>
        <p:spPr/>
        <p:txBody>
          <a:bodyPr>
            <a:normAutofit/>
          </a:bodyPr>
          <a:lstStyle/>
          <a:p>
            <a:pPr marL="0" indent="0">
              <a:buNone/>
            </a:pPr>
            <a:r>
              <a:rPr lang="en-US" b="1" dirty="0">
                <a:latin typeface="Century Gothic"/>
                <a:cs typeface="Century Gothic"/>
              </a:rPr>
              <a:t>Public Health Modernization means everyone in Oregon can expect </a:t>
            </a:r>
            <a:r>
              <a:rPr lang="en-US" b="1" dirty="0" smtClean="0">
                <a:latin typeface="Century Gothic"/>
                <a:cs typeface="Century Gothic"/>
              </a:rPr>
              <a:t>public protections </a:t>
            </a:r>
            <a:r>
              <a:rPr lang="en-US" b="1" dirty="0">
                <a:latin typeface="Century Gothic"/>
                <a:cs typeface="Century Gothic"/>
              </a:rPr>
              <a:t>critical to their health and the health of future generations— </a:t>
            </a:r>
            <a:r>
              <a:rPr lang="en-US" b="1" dirty="0" smtClean="0">
                <a:latin typeface="Century Gothic"/>
                <a:cs typeface="Century Gothic"/>
              </a:rPr>
              <a:t>these include:</a:t>
            </a:r>
          </a:p>
          <a:p>
            <a:r>
              <a:rPr lang="en-US" b="1" dirty="0" smtClean="0">
                <a:latin typeface="Century Gothic"/>
                <a:cs typeface="Century Gothic"/>
              </a:rPr>
              <a:t>clean air</a:t>
            </a:r>
          </a:p>
          <a:p>
            <a:r>
              <a:rPr lang="en-US" b="1" dirty="0" smtClean="0">
                <a:latin typeface="Century Gothic"/>
                <a:cs typeface="Century Gothic"/>
              </a:rPr>
              <a:t>safe </a:t>
            </a:r>
            <a:r>
              <a:rPr lang="en-US" b="1" dirty="0">
                <a:latin typeface="Century Gothic"/>
                <a:cs typeface="Century Gothic"/>
              </a:rPr>
              <a:t>food </a:t>
            </a:r>
            <a:r>
              <a:rPr lang="en-US" b="1" dirty="0" smtClean="0">
                <a:latin typeface="Century Gothic"/>
                <a:cs typeface="Century Gothic"/>
              </a:rPr>
              <a:t>&amp; water</a:t>
            </a:r>
          </a:p>
          <a:p>
            <a:r>
              <a:rPr lang="en-US" b="1" dirty="0" smtClean="0">
                <a:latin typeface="Century Gothic"/>
                <a:cs typeface="Century Gothic"/>
              </a:rPr>
              <a:t>health </a:t>
            </a:r>
            <a:r>
              <a:rPr lang="en-US" b="1" dirty="0">
                <a:latin typeface="Century Gothic"/>
                <a:cs typeface="Century Gothic"/>
              </a:rPr>
              <a:t>promotion </a:t>
            </a:r>
            <a:r>
              <a:rPr lang="en-US" b="1" dirty="0" smtClean="0">
                <a:latin typeface="Century Gothic"/>
                <a:cs typeface="Century Gothic"/>
              </a:rPr>
              <a:t>&amp; </a:t>
            </a:r>
            <a:r>
              <a:rPr lang="en-US" b="1" dirty="0">
                <a:latin typeface="Century Gothic"/>
                <a:cs typeface="Century Gothic"/>
              </a:rPr>
              <a:t>prevention </a:t>
            </a:r>
            <a:r>
              <a:rPr lang="en-US" b="1" dirty="0" smtClean="0">
                <a:latin typeface="Century Gothic"/>
                <a:cs typeface="Century Gothic"/>
              </a:rPr>
              <a:t>of diseases</a:t>
            </a:r>
          </a:p>
          <a:p>
            <a:r>
              <a:rPr lang="en-US" b="1" dirty="0" smtClean="0">
                <a:latin typeface="Century Gothic"/>
                <a:cs typeface="Century Gothic"/>
              </a:rPr>
              <a:t>response </a:t>
            </a:r>
            <a:r>
              <a:rPr lang="en-US" b="1" dirty="0">
                <a:latin typeface="Century Gothic"/>
                <a:cs typeface="Century Gothic"/>
              </a:rPr>
              <a:t>to new health </a:t>
            </a:r>
            <a:r>
              <a:rPr lang="en-US" b="1" dirty="0" smtClean="0">
                <a:latin typeface="Century Gothic"/>
                <a:cs typeface="Century Gothic"/>
              </a:rPr>
              <a:t>threats</a:t>
            </a:r>
            <a:endParaRPr lang="en-US" b="1" dirty="0">
              <a:latin typeface="Century Gothic"/>
              <a:cs typeface="Century Gothic"/>
            </a:endParaRPr>
          </a:p>
        </p:txBody>
      </p:sp>
    </p:spTree>
    <p:extLst>
      <p:ext uri="{BB962C8B-B14F-4D97-AF65-F5344CB8AC3E}">
        <p14:creationId xmlns:p14="http://schemas.microsoft.com/office/powerpoint/2010/main" val="3597149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health basic things-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95" y="244467"/>
            <a:ext cx="8877748" cy="6858000"/>
          </a:xfrm>
          <a:prstGeom prst="rect">
            <a:avLst/>
          </a:prstGeom>
        </p:spPr>
      </p:pic>
      <p:sp>
        <p:nvSpPr>
          <p:cNvPr id="2" name="Title 1"/>
          <p:cNvSpPr>
            <a:spLocks noGrp="1"/>
          </p:cNvSpPr>
          <p:nvPr>
            <p:ph type="title"/>
          </p:nvPr>
        </p:nvSpPr>
        <p:spPr/>
        <p:txBody>
          <a:bodyPr/>
          <a:lstStyle/>
          <a:p>
            <a:r>
              <a:rPr lang="en-US" dirty="0" smtClean="0"/>
              <a:t>What does our public health system currently do?</a:t>
            </a:r>
            <a:endParaRPr lang="en-US" dirty="0"/>
          </a:p>
        </p:txBody>
      </p:sp>
    </p:spTree>
    <p:extLst>
      <p:ext uri="{BB962C8B-B14F-4D97-AF65-F5344CB8AC3E}">
        <p14:creationId xmlns:p14="http://schemas.microsoft.com/office/powerpoint/2010/main" val="42150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ding causes 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 y="0"/>
            <a:ext cx="8147119" cy="6858000"/>
          </a:xfrm>
          <a:prstGeom prst="rect">
            <a:avLst/>
          </a:prstGeom>
        </p:spPr>
      </p:pic>
    </p:spTree>
    <p:extLst>
      <p:ext uri="{BB962C8B-B14F-4D97-AF65-F5344CB8AC3E}">
        <p14:creationId xmlns:p14="http://schemas.microsoft.com/office/powerpoint/2010/main" val="3875852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ding causes 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 y="0"/>
            <a:ext cx="8147119" cy="6858000"/>
          </a:xfrm>
          <a:prstGeom prst="rect">
            <a:avLst/>
          </a:prstGeom>
        </p:spPr>
      </p:pic>
      <p:sp>
        <p:nvSpPr>
          <p:cNvPr id="3" name="Pentagon 2"/>
          <p:cNvSpPr/>
          <p:nvPr/>
        </p:nvSpPr>
        <p:spPr>
          <a:xfrm rot="10800000">
            <a:off x="6699250" y="5588000"/>
            <a:ext cx="1333500" cy="571500"/>
          </a:xfrm>
          <a:prstGeom prst="homePlat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entagon 4"/>
          <p:cNvSpPr/>
          <p:nvPr/>
        </p:nvSpPr>
        <p:spPr>
          <a:xfrm rot="10800000">
            <a:off x="6699249" y="4794250"/>
            <a:ext cx="1333500" cy="571500"/>
          </a:xfrm>
          <a:prstGeom prst="homePlat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entagon 5"/>
          <p:cNvSpPr/>
          <p:nvPr/>
        </p:nvSpPr>
        <p:spPr>
          <a:xfrm rot="10800000">
            <a:off x="7908994" y="2571750"/>
            <a:ext cx="920750" cy="571500"/>
          </a:xfrm>
          <a:prstGeom prst="homePlat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entagon 6"/>
          <p:cNvSpPr/>
          <p:nvPr/>
        </p:nvSpPr>
        <p:spPr>
          <a:xfrm rot="10800000">
            <a:off x="7934394" y="3533775"/>
            <a:ext cx="920750" cy="571500"/>
          </a:xfrm>
          <a:prstGeom prst="homePlat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54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588"/>
            <a:ext cx="8229600" cy="951699"/>
          </a:xfrm>
        </p:spPr>
        <p:txBody>
          <a:bodyPr/>
          <a:lstStyle/>
          <a:p>
            <a:r>
              <a:rPr lang="en-US" dirty="0" smtClean="0">
                <a:latin typeface="Century Gothic"/>
                <a:cs typeface="Century Gothic"/>
              </a:rPr>
              <a:t>The Challenges We Face</a:t>
            </a:r>
            <a:endParaRPr lang="en-US" dirty="0">
              <a:latin typeface="Century Gothic"/>
              <a:cs typeface="Century Gothic"/>
            </a:endParaRPr>
          </a:p>
        </p:txBody>
      </p:sp>
      <p:pic>
        <p:nvPicPr>
          <p:cNvPr id="3" name="Picture 2" descr="leading causes of death-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89330"/>
            <a:ext cx="7467600" cy="5768670"/>
          </a:xfrm>
          <a:prstGeom prst="rect">
            <a:avLst/>
          </a:prstGeom>
        </p:spPr>
      </p:pic>
    </p:spTree>
    <p:extLst>
      <p:ext uri="{BB962C8B-B14F-4D97-AF65-F5344CB8AC3E}">
        <p14:creationId xmlns:p14="http://schemas.microsoft.com/office/powerpoint/2010/main" val="3152571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022"/>
            <a:ext cx="8229600" cy="1143000"/>
          </a:xfrm>
        </p:spPr>
        <p:txBody>
          <a:bodyPr>
            <a:normAutofit/>
          </a:bodyPr>
          <a:lstStyle/>
          <a:p>
            <a:r>
              <a:rPr lang="en-US" sz="4000" dirty="0" smtClean="0">
                <a:latin typeface="Century Gothic"/>
                <a:cs typeface="Century Gothic"/>
              </a:rPr>
              <a:t>Finishing the Work </a:t>
            </a:r>
            <a:r>
              <a:rPr lang="en-US" sz="4000" dirty="0">
                <a:latin typeface="Century Gothic"/>
                <a:cs typeface="Century Gothic"/>
              </a:rPr>
              <a:t>W</a:t>
            </a:r>
            <a:r>
              <a:rPr lang="en-US" sz="4000" dirty="0" smtClean="0">
                <a:latin typeface="Century Gothic"/>
                <a:cs typeface="Century Gothic"/>
              </a:rPr>
              <a:t>e Started</a:t>
            </a:r>
            <a:endParaRPr lang="en-US" sz="4000" dirty="0">
              <a:latin typeface="Century Gothic"/>
              <a:cs typeface="Century Gothic"/>
            </a:endParaRPr>
          </a:p>
        </p:txBody>
      </p:sp>
      <p:sp>
        <p:nvSpPr>
          <p:cNvPr id="3" name="Content Placeholder 2"/>
          <p:cNvSpPr>
            <a:spLocks noGrp="1"/>
          </p:cNvSpPr>
          <p:nvPr>
            <p:ph idx="1"/>
          </p:nvPr>
        </p:nvSpPr>
        <p:spPr>
          <a:xfrm>
            <a:off x="265238" y="2004142"/>
            <a:ext cx="8229600" cy="1673115"/>
          </a:xfrm>
        </p:spPr>
        <p:txBody>
          <a:bodyPr>
            <a:normAutofit/>
          </a:bodyPr>
          <a:lstStyle/>
          <a:p>
            <a:pPr marL="0" indent="0">
              <a:buNone/>
            </a:pPr>
            <a:r>
              <a:rPr lang="en-US" dirty="0" smtClean="0">
                <a:latin typeface="Century Gothic"/>
                <a:cs typeface="Century Gothic"/>
              </a:rPr>
              <a:t>To improve the health of everyone in Oregon and reduce deaths from preventable disease while maintaining our health protections, we must:</a:t>
            </a:r>
          </a:p>
        </p:txBody>
      </p:sp>
      <p:pic>
        <p:nvPicPr>
          <p:cNvPr id="4" name="Picture 3" descr="oregon population-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4108"/>
            <a:ext cx="4582459" cy="3540991"/>
          </a:xfrm>
          <a:prstGeom prst="rect">
            <a:avLst/>
          </a:prstGeom>
        </p:spPr>
      </p:pic>
      <p:pic>
        <p:nvPicPr>
          <p:cNvPr id="9" name="Picture 8" descr="public health funding-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600" y="2668154"/>
            <a:ext cx="4978400" cy="3846945"/>
          </a:xfrm>
          <a:prstGeom prst="rect">
            <a:avLst/>
          </a:prstGeom>
        </p:spPr>
      </p:pic>
    </p:spTree>
    <p:extLst>
      <p:ext uri="{BB962C8B-B14F-4D97-AF65-F5344CB8AC3E}">
        <p14:creationId xmlns:p14="http://schemas.microsoft.com/office/powerpoint/2010/main" val="37986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ublic Health programs and capabilties-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5" y="0"/>
            <a:ext cx="9177795" cy="7089784"/>
          </a:xfrm>
          <a:prstGeom prst="rect">
            <a:avLst/>
          </a:prstGeom>
        </p:spPr>
      </p:pic>
      <p:sp>
        <p:nvSpPr>
          <p:cNvPr id="2" name="Title 1"/>
          <p:cNvSpPr>
            <a:spLocks noGrp="1"/>
          </p:cNvSpPr>
          <p:nvPr>
            <p:ph type="title"/>
          </p:nvPr>
        </p:nvSpPr>
        <p:spPr>
          <a:xfrm>
            <a:off x="436383" y="815984"/>
            <a:ext cx="8229600" cy="1143000"/>
          </a:xfrm>
        </p:spPr>
        <p:txBody>
          <a:bodyPr>
            <a:normAutofit/>
          </a:bodyPr>
          <a:lstStyle/>
          <a:p>
            <a:r>
              <a:rPr lang="en-US" sz="3600" dirty="0" smtClean="0">
                <a:latin typeface="Century Gothic"/>
                <a:cs typeface="Century Gothic"/>
              </a:rPr>
              <a:t>A New Model For Public Health</a:t>
            </a:r>
            <a:endParaRPr lang="en-US" sz="3600" dirty="0">
              <a:latin typeface="Century Gothic"/>
              <a:cs typeface="Century Gothic"/>
            </a:endParaRPr>
          </a:p>
        </p:txBody>
      </p:sp>
    </p:spTree>
    <p:extLst>
      <p:ext uri="{BB962C8B-B14F-4D97-AF65-F5344CB8AC3E}">
        <p14:creationId xmlns:p14="http://schemas.microsoft.com/office/powerpoint/2010/main" val="1735494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ublic_health_modernization_manual-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370"/>
            <a:ext cx="9162676" cy="7065818"/>
          </a:xfrm>
          <a:prstGeom prst="rect">
            <a:avLst/>
          </a:prstGeom>
        </p:spPr>
      </p:pic>
    </p:spTree>
    <p:extLst>
      <p:ext uri="{BB962C8B-B14F-4D97-AF65-F5344CB8AC3E}">
        <p14:creationId xmlns:p14="http://schemas.microsoft.com/office/powerpoint/2010/main" val="2921338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ARC">
  <a:themeElements>
    <a:clrScheme name="Custom 10">
      <a:dk1>
        <a:sysClr val="windowText" lastClr="000000"/>
      </a:dk1>
      <a:lt1>
        <a:sysClr val="window" lastClr="FFFFFF"/>
      </a:lt1>
      <a:dk2>
        <a:srgbClr val="2B142D"/>
      </a:dk2>
      <a:lt2>
        <a:srgbClr val="C3AFCC"/>
      </a:lt2>
      <a:accent1>
        <a:srgbClr val="8DD1CD"/>
      </a:accent1>
      <a:accent2>
        <a:srgbClr val="107497"/>
      </a:accent2>
      <a:accent3>
        <a:srgbClr val="14622D"/>
      </a:accent3>
      <a:accent4>
        <a:srgbClr val="9BB72A"/>
      </a:accent4>
      <a:accent5>
        <a:srgbClr val="0E447A"/>
      </a:accent5>
      <a:accent6>
        <a:srgbClr val="107497"/>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SPARC.thmx</Template>
  <TotalTime>6519</TotalTime>
  <Words>1357</Words>
  <Application>Microsoft Macintosh PowerPoint</Application>
  <PresentationFormat>On-screen Show (4:3)</PresentationFormat>
  <Paragraphs>92</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Rockwell</vt:lpstr>
      <vt:lpstr>Wingdings</vt:lpstr>
      <vt:lpstr>SPARC</vt:lpstr>
      <vt:lpstr>Modernizing  Our Public Health System</vt:lpstr>
      <vt:lpstr>Public Health Modernization</vt:lpstr>
      <vt:lpstr>What does our public health system currently do?</vt:lpstr>
      <vt:lpstr>PowerPoint Presentation</vt:lpstr>
      <vt:lpstr>PowerPoint Presentation</vt:lpstr>
      <vt:lpstr>The Challenges We Face</vt:lpstr>
      <vt:lpstr>Finishing the Work We Started</vt:lpstr>
      <vt:lpstr>A New Model For Public Health</vt:lpstr>
      <vt:lpstr>PowerPoint Presentation</vt:lpstr>
      <vt:lpstr>Why We Need a New Model</vt:lpstr>
      <vt:lpstr>Why We Need a New Model</vt:lpstr>
      <vt:lpstr>Where Do We Go From Here?</vt:lpstr>
      <vt:lpstr>Local Public Health Modernization Grantees </vt:lpstr>
      <vt:lpstr>PowerPoint Presentation</vt:lpstr>
    </vt:vector>
  </TitlesOfParts>
  <Company>Oregon Coalition of Local Health Officials, Inc</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Mowlds</dc:creator>
  <cp:lastModifiedBy>Jill Hutson</cp:lastModifiedBy>
  <cp:revision>78</cp:revision>
  <dcterms:created xsi:type="dcterms:W3CDTF">2016-06-13T23:26:32Z</dcterms:created>
  <dcterms:modified xsi:type="dcterms:W3CDTF">2018-01-12T18:01:30Z</dcterms:modified>
</cp:coreProperties>
</file>