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21"/>
  </p:notesMasterIdLst>
  <p:sldIdLst>
    <p:sldId id="256" r:id="rId2"/>
    <p:sldId id="262" r:id="rId3"/>
    <p:sldId id="267" r:id="rId4"/>
    <p:sldId id="291" r:id="rId5"/>
    <p:sldId id="290" r:id="rId6"/>
    <p:sldId id="289" r:id="rId7"/>
    <p:sldId id="300" r:id="rId8"/>
    <p:sldId id="268" r:id="rId9"/>
    <p:sldId id="285" r:id="rId10"/>
    <p:sldId id="295" r:id="rId11"/>
    <p:sldId id="286" r:id="rId12"/>
    <p:sldId id="297" r:id="rId13"/>
    <p:sldId id="296" r:id="rId14"/>
    <p:sldId id="298" r:id="rId15"/>
    <p:sldId id="299" r:id="rId16"/>
    <p:sldId id="302" r:id="rId17"/>
    <p:sldId id="288" r:id="rId18"/>
    <p:sldId id="270" r:id="rId19"/>
    <p:sldId id="26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2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1"/>
    <p:restoredTop sz="73631" autoAdjust="0"/>
  </p:normalViewPr>
  <p:slideViewPr>
    <p:cSldViewPr snapToGrid="0" snapToObjects="1">
      <p:cViewPr varScale="1">
        <p:scale>
          <a:sx n="130" d="100"/>
          <a:sy n="130" d="100"/>
        </p:scale>
        <p:origin x="-232" y="-104"/>
      </p:cViewPr>
      <p:guideLst>
        <p:guide orient="horz" pos="2160"/>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CD977-FE49-2048-83C4-91450568645E}" type="datetimeFigureOut">
              <a:rPr lang="en-US" smtClean="0"/>
              <a:t>2/27/18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AC73D-35EC-D247-A531-D24B043BC0C9}" type="slidenum">
              <a:rPr lang="en-US" smtClean="0"/>
              <a:t>‹#›</a:t>
            </a:fld>
            <a:endParaRPr lang="en-US"/>
          </a:p>
        </p:txBody>
      </p:sp>
    </p:spTree>
    <p:extLst>
      <p:ext uri="{BB962C8B-B14F-4D97-AF65-F5344CB8AC3E}">
        <p14:creationId xmlns:p14="http://schemas.microsoft.com/office/powerpoint/2010/main" val="29668882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regon.gov/oha/ph/About/TaskForce/Documents/public_health_modernization_manual.pdf" TargetMode="External"/><Relationship Id="rId4" Type="http://schemas.openxmlformats.org/officeDocument/2006/relationships/hyperlink" Target="http://www.phaboard.org/wp-content/uploads/PHABSM_WEB_LR1.pdf" TargetMode="External"/><Relationship Id="rId5" Type="http://schemas.openxmlformats.org/officeDocument/2006/relationships/hyperlink" Target="http://www.oregon.gov/oha/PH/ABOUT/TASKFORCE/Documents/public_health_modernization_manual.pdf"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phaboard.org/wp-content/uploads/PHABSM_WEB_LR1.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phaboard.org/wp-content/uploads/PHABSM_WEB_LR1.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CAITLIN</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1</a:t>
            </a:fld>
            <a:endParaRPr lang="en-US"/>
          </a:p>
        </p:txBody>
      </p:sp>
    </p:spTree>
    <p:extLst>
      <p:ext uri="{BB962C8B-B14F-4D97-AF65-F5344CB8AC3E}">
        <p14:creationId xmlns:p14="http://schemas.microsoft.com/office/powerpoint/2010/main" val="155591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we can look specifically at one point of</a:t>
            </a:r>
            <a:r>
              <a:rPr lang="en-US" sz="1200" kern="1200" baseline="0" dirty="0" smtClean="0">
                <a:solidFill>
                  <a:schemeClr val="tx1"/>
                </a:solidFill>
                <a:effectLst/>
                <a:latin typeface="+mn-lt"/>
                <a:ea typeface="+mn-ea"/>
                <a:cs typeface="+mn-cs"/>
              </a:rPr>
              <a:t> alignment where accreditation Domain 1 (Conduct and disseminate assessments focused on population health status and public health issues facing the community) aligns with a modernization capability and its deliverable (Assessment and Epidemiology: State or community health assessment developed within the past five years)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1AC73D-35EC-D247-A531-D24B043BC0C9}" type="slidenum">
              <a:rPr lang="en-US" smtClean="0"/>
              <a:t>10</a:t>
            </a:fld>
            <a:endParaRPr lang="en-US"/>
          </a:p>
        </p:txBody>
      </p:sp>
    </p:spTree>
    <p:extLst>
      <p:ext uri="{BB962C8B-B14F-4D97-AF65-F5344CB8AC3E}">
        <p14:creationId xmlns:p14="http://schemas.microsoft.com/office/powerpoint/2010/main" val="311686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Accreditation-Modernization Crosswalk # 2: Opportunities for Aligned Documentation </a:t>
            </a:r>
            <a:r>
              <a:rPr lang="en-US" sz="1200" kern="1200" dirty="0" smtClean="0">
                <a:solidFill>
                  <a:schemeClr val="tx1"/>
                </a:solidFill>
                <a:effectLst/>
                <a:latin typeface="+mn-lt"/>
                <a:ea typeface="+mn-ea"/>
                <a:cs typeface="+mn-cs"/>
              </a:rPr>
              <a:t>(Worksheet Example - excel document - Sheet 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Crosswalk #2 is also intended for health department administrators and public health staff working in the area of accreditation. This document is a worksheet where public health staff, using information from Crosswalk #1, can identify required documentation for specific accreditation domains that align with modernization capabilities and programs. Completing this worksheet will allow public health staff to track how progress towards accreditation can also meets the goals of modernization.</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Using this tool: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Write down the PHAB domains that matched with the modernization capabilities and programs in Crosswalk #1 in the first column of the table (those shaded in yellow). (Some examples have been provided using PHAB Domain 1: Conduct and disseminate assessments focused on population health status and public health issues facing the community.)</a:t>
            </a:r>
          </a:p>
          <a:p>
            <a:pPr marL="171450" lvl="0" indent="-171450">
              <a:buFont typeface="Arial"/>
              <a:buChar char="•"/>
            </a:pPr>
            <a:r>
              <a:rPr lang="en-US" sz="1200" kern="1200" dirty="0" smtClean="0">
                <a:solidFill>
                  <a:schemeClr val="tx1"/>
                </a:solidFill>
                <a:effectLst/>
                <a:latin typeface="+mn-lt"/>
                <a:ea typeface="+mn-ea"/>
                <a:cs typeface="+mn-cs"/>
              </a:rPr>
              <a:t>Fill in the modernization capabilities and programs that align with the PHAB domains as identified in Crosswalk #1 in the second column of the table (those shaded in yellow).</a:t>
            </a:r>
          </a:p>
          <a:p>
            <a:pPr marL="171450" lvl="0" indent="-171450">
              <a:buFont typeface="Arial"/>
              <a:buChar char="•"/>
            </a:pPr>
            <a:r>
              <a:rPr lang="en-US" sz="1200" kern="1200" dirty="0" smtClean="0">
                <a:solidFill>
                  <a:schemeClr val="tx1"/>
                </a:solidFill>
                <a:effectLst/>
                <a:latin typeface="+mn-lt"/>
                <a:ea typeface="+mn-ea"/>
                <a:cs typeface="+mn-cs"/>
              </a:rPr>
              <a:t>For the remaining columns use the </a:t>
            </a:r>
            <a:r>
              <a:rPr lang="en-US" sz="1200" u="sng" kern="1200" dirty="0" smtClean="0">
                <a:solidFill>
                  <a:schemeClr val="tx1"/>
                </a:solidFill>
                <a:effectLst/>
                <a:latin typeface="+mn-lt"/>
                <a:ea typeface="+mn-ea"/>
                <a:cs typeface="+mn-cs"/>
              </a:rPr>
              <a:t>PHAB Standards and Measures (2015)</a:t>
            </a:r>
            <a:r>
              <a:rPr lang="en-US" sz="1200" kern="1200" dirty="0" smtClean="0">
                <a:solidFill>
                  <a:schemeClr val="tx1"/>
                </a:solidFill>
                <a:effectLst/>
                <a:latin typeface="+mn-lt"/>
                <a:ea typeface="+mn-ea"/>
                <a:cs typeface="+mn-cs"/>
              </a:rPr>
              <a:t> manual to complete the appropriate columns for the PHAB Standards and Measures (local/tribal only) as well as identify any Required Documentation (including examples).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1AC73D-35EC-D247-A531-D24B043BC0C9}" type="slidenum">
              <a:rPr lang="en-US" smtClean="0"/>
              <a:t>11</a:t>
            </a:fld>
            <a:endParaRPr lang="en-US"/>
          </a:p>
        </p:txBody>
      </p:sp>
    </p:spTree>
    <p:extLst>
      <p:ext uri="{BB962C8B-B14F-4D97-AF65-F5344CB8AC3E}">
        <p14:creationId xmlns:p14="http://schemas.microsoft.com/office/powerpoint/2010/main" val="311686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Let’s look back at Crosswalk #1 to find</a:t>
            </a:r>
            <a:r>
              <a:rPr lang="en-US" sz="1200" b="0" kern="1200" baseline="0" dirty="0" smtClean="0">
                <a:solidFill>
                  <a:schemeClr val="tx1"/>
                </a:solidFill>
                <a:effectLst/>
                <a:latin typeface="+mn-lt"/>
                <a:ea typeface="+mn-ea"/>
                <a:cs typeface="+mn-cs"/>
              </a:rPr>
              <a:t> the information we want to plug into Crosswalk #2. We could use the circled example of alignment </a:t>
            </a:r>
            <a:r>
              <a:rPr lang="en-US" sz="1200" b="0" kern="1200" dirty="0" smtClean="0">
                <a:solidFill>
                  <a:schemeClr val="tx1"/>
                </a:solidFill>
                <a:effectLst/>
                <a:latin typeface="+mn-lt"/>
                <a:ea typeface="+mn-ea"/>
                <a:cs typeface="+mn-cs"/>
              </a:rPr>
              <a:t>where</a:t>
            </a:r>
            <a:r>
              <a:rPr lang="en-US" sz="1200" b="0" kern="1200" baseline="0" dirty="0" smtClean="0">
                <a:solidFill>
                  <a:schemeClr val="tx1"/>
                </a:solidFill>
                <a:effectLst/>
                <a:latin typeface="+mn-lt"/>
                <a:ea typeface="+mn-ea"/>
                <a:cs typeface="+mn-cs"/>
              </a:rPr>
              <a:t> we marked off Domain 1 as aligning with the Assessment and Epidemiology deliverable of </a:t>
            </a:r>
            <a:r>
              <a:rPr lang="en-US" sz="1200" b="0" i="1" kern="1200" baseline="0" dirty="0" smtClean="0">
                <a:solidFill>
                  <a:schemeClr val="tx1"/>
                </a:solidFill>
                <a:effectLst/>
                <a:latin typeface="+mn-lt"/>
                <a:ea typeface="+mn-ea"/>
                <a:cs typeface="+mn-cs"/>
              </a:rPr>
              <a:t>State or community health assessment developed within the past five years.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1AC73D-35EC-D247-A531-D24B043BC0C9}" type="slidenum">
              <a:rPr lang="en-US" smtClean="0"/>
              <a:t>12</a:t>
            </a:fld>
            <a:endParaRPr lang="en-US"/>
          </a:p>
        </p:txBody>
      </p:sp>
    </p:spTree>
    <p:extLst>
      <p:ext uri="{BB962C8B-B14F-4D97-AF65-F5344CB8AC3E}">
        <p14:creationId xmlns:p14="http://schemas.microsoft.com/office/powerpoint/2010/main" val="311686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our worksheet</a:t>
            </a:r>
            <a:r>
              <a:rPr lang="en-US" sz="1200" kern="1200" baseline="0" dirty="0" smtClean="0">
                <a:solidFill>
                  <a:schemeClr val="tx1"/>
                </a:solidFill>
                <a:effectLst/>
                <a:latin typeface="+mn-lt"/>
                <a:ea typeface="+mn-ea"/>
                <a:cs typeface="+mn-cs"/>
              </a:rPr>
              <a:t> for Crosswalk #2 we’d type in the modernization deliverable that matches with the domain (blue column).</a:t>
            </a:r>
          </a:p>
        </p:txBody>
      </p:sp>
      <p:sp>
        <p:nvSpPr>
          <p:cNvPr id="4" name="Slide Number Placeholder 3"/>
          <p:cNvSpPr>
            <a:spLocks noGrp="1"/>
          </p:cNvSpPr>
          <p:nvPr>
            <p:ph type="sldNum" sz="quarter" idx="10"/>
          </p:nvPr>
        </p:nvSpPr>
        <p:spPr/>
        <p:txBody>
          <a:bodyPr/>
          <a:lstStyle/>
          <a:p>
            <a:fld id="{581AC73D-35EC-D247-A531-D24B043BC0C9}" type="slidenum">
              <a:rPr lang="en-US" smtClean="0"/>
              <a:t>13</a:t>
            </a:fld>
            <a:endParaRPr lang="en-US"/>
          </a:p>
        </p:txBody>
      </p:sp>
    </p:spTree>
    <p:extLst>
      <p:ext uri="{BB962C8B-B14F-4D97-AF65-F5344CB8AC3E}">
        <p14:creationId xmlns:p14="http://schemas.microsoft.com/office/powerpoint/2010/main" val="3116862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we’d look to the PHAB manual to</a:t>
            </a:r>
            <a:r>
              <a:rPr lang="en-US" sz="1200" kern="1200" baseline="0" dirty="0" smtClean="0">
                <a:solidFill>
                  <a:schemeClr val="tx1"/>
                </a:solidFill>
                <a:effectLst/>
                <a:latin typeface="+mn-lt"/>
                <a:ea typeface="+mn-ea"/>
                <a:cs typeface="+mn-cs"/>
              </a:rPr>
              <a:t> find the Standard and Measure that best fits with that deliverable</a:t>
            </a:r>
          </a:p>
        </p:txBody>
      </p:sp>
      <p:sp>
        <p:nvSpPr>
          <p:cNvPr id="4" name="Slide Number Placeholder 3"/>
          <p:cNvSpPr>
            <a:spLocks noGrp="1"/>
          </p:cNvSpPr>
          <p:nvPr>
            <p:ph type="sldNum" sz="quarter" idx="10"/>
          </p:nvPr>
        </p:nvSpPr>
        <p:spPr/>
        <p:txBody>
          <a:bodyPr/>
          <a:lstStyle/>
          <a:p>
            <a:fld id="{581AC73D-35EC-D247-A531-D24B043BC0C9}" type="slidenum">
              <a:rPr lang="en-US" smtClean="0"/>
              <a:t>14</a:t>
            </a:fld>
            <a:endParaRPr lang="en-US"/>
          </a:p>
        </p:txBody>
      </p:sp>
    </p:spTree>
    <p:extLst>
      <p:ext uri="{BB962C8B-B14F-4D97-AF65-F5344CB8AC3E}">
        <p14:creationId xmlns:p14="http://schemas.microsoft.com/office/powerpoint/2010/main" val="311686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there we would use the information in the PHAB manual to identify</a:t>
            </a:r>
            <a:r>
              <a:rPr lang="en-US" sz="1200" kern="1200" baseline="0" dirty="0" smtClean="0">
                <a:solidFill>
                  <a:schemeClr val="tx1"/>
                </a:solidFill>
                <a:effectLst/>
                <a:latin typeface="+mn-lt"/>
                <a:ea typeface="+mn-ea"/>
                <a:cs typeface="+mn-cs"/>
              </a:rPr>
              <a:t> the necessary documentation, examples and timeframe required for accreditation. </a:t>
            </a:r>
          </a:p>
        </p:txBody>
      </p:sp>
      <p:sp>
        <p:nvSpPr>
          <p:cNvPr id="4" name="Slide Number Placeholder 3"/>
          <p:cNvSpPr>
            <a:spLocks noGrp="1"/>
          </p:cNvSpPr>
          <p:nvPr>
            <p:ph type="sldNum" sz="quarter" idx="10"/>
          </p:nvPr>
        </p:nvSpPr>
        <p:spPr/>
        <p:txBody>
          <a:bodyPr/>
          <a:lstStyle/>
          <a:p>
            <a:fld id="{581AC73D-35EC-D247-A531-D24B043BC0C9}" type="slidenum">
              <a:rPr lang="en-US" smtClean="0"/>
              <a:t>15</a:t>
            </a:fld>
            <a:endParaRPr lang="en-US"/>
          </a:p>
        </p:txBody>
      </p:sp>
    </p:spTree>
    <p:extLst>
      <p:ext uri="{BB962C8B-B14F-4D97-AF65-F5344CB8AC3E}">
        <p14:creationId xmlns:p14="http://schemas.microsoft.com/office/powerpoint/2010/main" val="3116862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document is also intended for health department administrators and public health staff working in the area of accreditation. The document is an applied worksheet that asks public health practitioners to list their priorities associated with their CHIP, Agency Strategic Plan and other key operations and then to align these with priorities in the </a:t>
            </a:r>
            <a:r>
              <a:rPr lang="en-US" sz="1200" kern="1200" dirty="0" smtClean="0">
                <a:solidFill>
                  <a:schemeClr val="tx1"/>
                </a:solidFill>
                <a:effectLst/>
                <a:latin typeface="+mn-lt"/>
                <a:ea typeface="+mn-ea"/>
                <a:cs typeface="+mn-cs"/>
                <a:hlinkClick r:id="rId3"/>
              </a:rPr>
              <a:t>Public Health Modernization Manual (2017</a:t>
            </a:r>
            <a:r>
              <a:rPr lang="en-US" sz="1200" kern="1200" dirty="0" smtClean="0">
                <a:solidFill>
                  <a:schemeClr val="tx1"/>
                </a:solidFill>
                <a:effectLst/>
                <a:latin typeface="+mn-lt"/>
                <a:ea typeface="+mn-ea"/>
                <a:cs typeface="+mn-cs"/>
              </a:rPr>
              <a:t>) and with </a:t>
            </a:r>
            <a:r>
              <a:rPr lang="en-US" sz="1200" kern="1200" dirty="0" smtClean="0">
                <a:solidFill>
                  <a:schemeClr val="tx1"/>
                </a:solidFill>
                <a:effectLst/>
                <a:latin typeface="+mn-lt"/>
                <a:ea typeface="+mn-ea"/>
                <a:cs typeface="+mn-cs"/>
                <a:hlinkClick r:id="rId4"/>
              </a:rPr>
              <a:t>PHAB’s accreditation domains</a:t>
            </a:r>
            <a:r>
              <a:rPr lang="en-US" sz="1200" kern="1200" dirty="0" smtClean="0">
                <a:solidFill>
                  <a:schemeClr val="tx1"/>
                </a:solidFill>
                <a:effectLst/>
                <a:latin typeface="+mn-lt"/>
                <a:ea typeface="+mn-ea"/>
                <a:cs typeface="+mn-cs"/>
              </a:rPr>
              <a:t>. Completing this crosswalk will show how local public health health priorities are aligned across public health initiatives and planning documents. </a:t>
            </a:r>
            <a:endParaRPr lang="en-US" sz="1200" b="1" kern="1200" dirty="0" smtClean="0">
              <a:solidFill>
                <a:schemeClr val="tx1"/>
              </a:solidFill>
              <a:effectLst/>
              <a:latin typeface="+mn-lt"/>
              <a:ea typeface="+mn-ea"/>
              <a:cs typeface="+mn-cs"/>
            </a:endParaRPr>
          </a:p>
          <a:p>
            <a:endParaRPr lang="en-US" sz="1200" b="1" i="1" u="sng" kern="1200" dirty="0" smtClean="0">
              <a:solidFill>
                <a:schemeClr val="tx1"/>
              </a:solidFill>
              <a:effectLst/>
              <a:latin typeface="+mn-lt"/>
              <a:ea typeface="+mn-ea"/>
              <a:cs typeface="+mn-cs"/>
            </a:endParaRPr>
          </a:p>
          <a:p>
            <a:r>
              <a:rPr lang="en-US" sz="1200" b="1" i="1" u="none" kern="1200" dirty="0" smtClean="0">
                <a:solidFill>
                  <a:schemeClr val="tx1"/>
                </a:solidFill>
                <a:effectLst/>
                <a:latin typeface="+mn-lt"/>
                <a:ea typeface="+mn-ea"/>
                <a:cs typeface="+mn-cs"/>
              </a:rPr>
              <a:t>Using this Tool:</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Community Health Improvement Plan:</a:t>
            </a:r>
            <a:r>
              <a:rPr lang="en-US" sz="1200" kern="1200" dirty="0" smtClean="0">
                <a:solidFill>
                  <a:schemeClr val="tx1"/>
                </a:solidFill>
                <a:effectLst/>
                <a:latin typeface="+mn-lt"/>
                <a:ea typeface="+mn-ea"/>
                <a:cs typeface="+mn-cs"/>
              </a:rPr>
              <a:t> List all priorities in your community health improvement plan. (Priorities are </a:t>
            </a:r>
            <a:r>
              <a:rPr lang="en-US" sz="1200" u="sng" kern="1200" dirty="0" smtClean="0">
                <a:solidFill>
                  <a:schemeClr val="tx1"/>
                </a:solidFill>
                <a:effectLst/>
                <a:latin typeface="+mn-lt"/>
                <a:ea typeface="+mn-ea"/>
                <a:cs typeface="+mn-cs"/>
                <a:hlinkClick r:id="rId4"/>
              </a:rPr>
              <a:t>Public Health Accreditation Board (PHAB)</a:t>
            </a:r>
            <a:r>
              <a:rPr lang="en-US" sz="1200" kern="1200" dirty="0" smtClean="0">
                <a:solidFill>
                  <a:schemeClr val="tx1"/>
                </a:solidFill>
                <a:effectLst/>
                <a:latin typeface="+mn-lt"/>
                <a:ea typeface="+mn-ea"/>
                <a:cs typeface="+mn-cs"/>
              </a:rPr>
              <a:t> requirement for accreditation)</a:t>
            </a:r>
          </a:p>
          <a:p>
            <a:r>
              <a:rPr lang="en-US" sz="1200" b="1" kern="1200" dirty="0" smtClean="0">
                <a:solidFill>
                  <a:schemeClr val="tx1"/>
                </a:solidFill>
                <a:effectLst/>
                <a:latin typeface="+mn-lt"/>
                <a:ea typeface="+mn-ea"/>
                <a:cs typeface="+mn-cs"/>
              </a:rPr>
              <a:t>Agency Strategic Plan:</a:t>
            </a:r>
            <a:r>
              <a:rPr lang="en-US" sz="1200" kern="1200" dirty="0" smtClean="0">
                <a:solidFill>
                  <a:schemeClr val="tx1"/>
                </a:solidFill>
                <a:effectLst/>
                <a:latin typeface="+mn-lt"/>
                <a:ea typeface="+mn-ea"/>
                <a:cs typeface="+mn-cs"/>
              </a:rPr>
              <a:t> List all priorities in your community health improvement plan (these priorities may or may not overlap with priorities in your community health improvement plan). If the priority aligns with a priority in your CHIP input the priority in the same row, if the priority does not align with a priority in your CHIP input the priority in a new row. (Priorities are </a:t>
            </a:r>
            <a:r>
              <a:rPr lang="en-US" sz="1200" u="sng" kern="1200" dirty="0" smtClean="0">
                <a:solidFill>
                  <a:schemeClr val="tx1"/>
                </a:solidFill>
                <a:effectLst/>
                <a:latin typeface="+mn-lt"/>
                <a:ea typeface="+mn-ea"/>
                <a:cs typeface="+mn-cs"/>
                <a:hlinkClick r:id="rId4"/>
              </a:rPr>
              <a:t>PHAB </a:t>
            </a:r>
            <a:r>
              <a:rPr lang="en-US" sz="1200" kern="1200" dirty="0" smtClean="0">
                <a:solidFill>
                  <a:schemeClr val="tx1"/>
                </a:solidFill>
                <a:effectLst/>
                <a:latin typeface="+mn-lt"/>
                <a:ea typeface="+mn-ea"/>
                <a:cs typeface="+mn-cs"/>
              </a:rPr>
              <a:t>requirement for accreditation)</a:t>
            </a:r>
          </a:p>
          <a:p>
            <a:r>
              <a:rPr lang="en-US" sz="1200" b="1" kern="1200" dirty="0" smtClean="0">
                <a:solidFill>
                  <a:schemeClr val="tx1"/>
                </a:solidFill>
                <a:effectLst/>
                <a:latin typeface="+mn-lt"/>
                <a:ea typeface="+mn-ea"/>
                <a:cs typeface="+mn-cs"/>
              </a:rPr>
              <a:t>Key Operations:</a:t>
            </a:r>
            <a:r>
              <a:rPr lang="en-US" sz="1200" kern="1200" dirty="0" smtClean="0">
                <a:solidFill>
                  <a:schemeClr val="tx1"/>
                </a:solidFill>
                <a:effectLst/>
                <a:latin typeface="+mn-lt"/>
                <a:ea typeface="+mn-ea"/>
                <a:cs typeface="+mn-cs"/>
              </a:rPr>
              <a:t> In a new row, list all key operations conducted in your organization that are not in either your community health improvement plan or agency strategic plan.</a:t>
            </a:r>
          </a:p>
          <a:p>
            <a:r>
              <a:rPr lang="en-US" sz="1200" b="1" kern="1200" dirty="0" smtClean="0">
                <a:solidFill>
                  <a:schemeClr val="tx1"/>
                </a:solidFill>
                <a:effectLst/>
                <a:latin typeface="+mn-lt"/>
                <a:ea typeface="+mn-ea"/>
                <a:cs typeface="+mn-cs"/>
              </a:rPr>
              <a:t>Modernization of Public Health:</a:t>
            </a:r>
            <a:r>
              <a:rPr lang="en-US" sz="1200" kern="1200" dirty="0" smtClean="0">
                <a:solidFill>
                  <a:schemeClr val="tx1"/>
                </a:solidFill>
                <a:effectLst/>
                <a:latin typeface="+mn-lt"/>
                <a:ea typeface="+mn-ea"/>
                <a:cs typeface="+mn-cs"/>
              </a:rPr>
              <a:t> List the public health modernization foundational capabilities and/or programs that are addressed by each priority or operation (see Oregon Health Authority </a:t>
            </a:r>
            <a:r>
              <a:rPr lang="en-US" sz="1200" u="sng" kern="1200" dirty="0" smtClean="0">
                <a:solidFill>
                  <a:schemeClr val="tx1"/>
                </a:solidFill>
                <a:effectLst/>
                <a:latin typeface="+mn-lt"/>
                <a:ea typeface="+mn-ea"/>
                <a:cs typeface="+mn-cs"/>
                <a:hlinkClick r:id="rId5"/>
              </a:rPr>
              <a:t>Public Health Modernization Manual</a:t>
            </a:r>
            <a:r>
              <a:rPr lang="en-US" sz="1200" kern="1200" dirty="0" smtClean="0">
                <a:solidFill>
                  <a:schemeClr val="tx1"/>
                </a:solidFill>
                <a:effectLst/>
                <a:latin typeface="+mn-lt"/>
                <a:ea typeface="+mn-ea"/>
                <a:cs typeface="+mn-cs"/>
              </a:rPr>
              <a:t> (2017) for reference) </a:t>
            </a:r>
          </a:p>
          <a:p>
            <a:r>
              <a:rPr lang="en-US" sz="1200" b="1" kern="1200" dirty="0" smtClean="0">
                <a:solidFill>
                  <a:schemeClr val="tx1"/>
                </a:solidFill>
                <a:effectLst/>
                <a:latin typeface="+mn-lt"/>
                <a:ea typeface="+mn-ea"/>
                <a:cs typeface="+mn-cs"/>
              </a:rPr>
              <a:t>Accreditation Domains:</a:t>
            </a:r>
            <a:r>
              <a:rPr lang="en-US" sz="1200" kern="1200" dirty="0" smtClean="0">
                <a:solidFill>
                  <a:schemeClr val="tx1"/>
                </a:solidFill>
                <a:effectLst/>
                <a:latin typeface="+mn-lt"/>
                <a:ea typeface="+mn-ea"/>
                <a:cs typeface="+mn-cs"/>
              </a:rPr>
              <a:t> List the accreditation domains that are addressed by each priority area (see Public Health Accreditation Board’s </a:t>
            </a:r>
            <a:r>
              <a:rPr lang="en-US" sz="1200" u="sng" kern="1200" dirty="0" smtClean="0">
                <a:solidFill>
                  <a:schemeClr val="tx1"/>
                </a:solidFill>
                <a:effectLst/>
                <a:latin typeface="+mn-lt"/>
                <a:ea typeface="+mn-ea"/>
                <a:cs typeface="+mn-cs"/>
                <a:hlinkClick r:id="rId4"/>
              </a:rPr>
              <a:t>Standards and Measures Version 1.5</a:t>
            </a:r>
            <a:r>
              <a:rPr lang="en-US" sz="1200" kern="1200" dirty="0" smtClean="0">
                <a:solidFill>
                  <a:schemeClr val="tx1"/>
                </a:solidFill>
                <a:effectLst/>
                <a:latin typeface="+mn-lt"/>
                <a:ea typeface="+mn-ea"/>
                <a:cs typeface="+mn-cs"/>
              </a:rPr>
              <a:t> (2013) for reference)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17</a:t>
            </a:fld>
            <a:endParaRPr lang="en-US"/>
          </a:p>
        </p:txBody>
      </p:sp>
    </p:spTree>
    <p:extLst>
      <p:ext uri="{BB962C8B-B14F-4D97-AF65-F5344CB8AC3E}">
        <p14:creationId xmlns:p14="http://schemas.microsoft.com/office/powerpoint/2010/main" val="3116862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18</a:t>
            </a:fld>
            <a:endParaRPr lang="en-US"/>
          </a:p>
        </p:txBody>
      </p:sp>
    </p:spTree>
    <p:extLst>
      <p:ext uri="{BB962C8B-B14F-4D97-AF65-F5344CB8AC3E}">
        <p14:creationId xmlns:p14="http://schemas.microsoft.com/office/powerpoint/2010/main" val="248024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CAITLIN</a:t>
            </a:r>
          </a:p>
          <a:p>
            <a:endParaRPr lang="en-US" dirty="0"/>
          </a:p>
        </p:txBody>
      </p:sp>
      <p:sp>
        <p:nvSpPr>
          <p:cNvPr id="4" name="Slide Number Placeholder 3"/>
          <p:cNvSpPr>
            <a:spLocks noGrp="1"/>
          </p:cNvSpPr>
          <p:nvPr>
            <p:ph type="sldNum" sz="quarter" idx="10"/>
          </p:nvPr>
        </p:nvSpPr>
        <p:spPr/>
        <p:txBody>
          <a:bodyPr/>
          <a:lstStyle/>
          <a:p>
            <a:fld id="{7077087E-DC7F-9941-9FFD-2C449F2245A5}" type="slidenum">
              <a:rPr lang="en-US" smtClean="0"/>
              <a:t>19</a:t>
            </a:fld>
            <a:endParaRPr lang="en-US"/>
          </a:p>
        </p:txBody>
      </p:sp>
    </p:spTree>
    <p:extLst>
      <p:ext uri="{BB962C8B-B14F-4D97-AF65-F5344CB8AC3E}">
        <p14:creationId xmlns:p14="http://schemas.microsoft.com/office/powerpoint/2010/main" val="284952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CAITLIN</a:t>
            </a:r>
          </a:p>
        </p:txBody>
      </p:sp>
      <p:sp>
        <p:nvSpPr>
          <p:cNvPr id="4" name="Slide Number Placeholder 3"/>
          <p:cNvSpPr>
            <a:spLocks noGrp="1"/>
          </p:cNvSpPr>
          <p:nvPr>
            <p:ph type="sldNum" sz="quarter" idx="10"/>
          </p:nvPr>
        </p:nvSpPr>
        <p:spPr/>
        <p:txBody>
          <a:bodyPr/>
          <a:lstStyle/>
          <a:p>
            <a:fld id="{581AC73D-35EC-D247-A531-D24B043BC0C9}" type="slidenum">
              <a:rPr lang="en-US" smtClean="0"/>
              <a:t>2</a:t>
            </a:fld>
            <a:endParaRPr lang="en-US"/>
          </a:p>
        </p:txBody>
      </p:sp>
    </p:spTree>
    <p:extLst>
      <p:ext uri="{BB962C8B-B14F-4D97-AF65-F5344CB8AC3E}">
        <p14:creationId xmlns:p14="http://schemas.microsoft.com/office/powerpoint/2010/main" val="255314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ALEX</a:t>
            </a:r>
          </a:p>
          <a:p>
            <a:r>
              <a:rPr lang="en-US" sz="1200" kern="1200" dirty="0" smtClean="0">
                <a:solidFill>
                  <a:schemeClr val="tx1"/>
                </a:solidFill>
                <a:effectLst/>
                <a:latin typeface="+mn-lt"/>
                <a:ea typeface="+mn-ea"/>
                <a:cs typeface="+mn-cs"/>
              </a:rPr>
              <a:t>The chat, Q&amp;A, and raise hand features can be accessed by clicking the icons found in the black rectangle at the top or bottom of your screen.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chat feature allows you to send a message to the host, panelists, and attendees. If you have a comment you would like to make to the host, panelists, or the entire group you can type the comment in here and the host and participants will be notified to look at the chat box.</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 &amp; 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Q&amp;A feature can be used to type in questions to the host or panelists throughout the webinar. The host and panelist can then choose to answer your question by typing into the Q&amp;A window or by answering verbally.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Raise Hand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raise your hand by selecting this icon during the webinar to indicate that you need something from the host.  For our purposes we will use this feature to indicate that you would like to speak out loud to either ask a question or make a comment. The host can then enable the participant to speak through the webinar.</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Polling</a:t>
            </a:r>
          </a:p>
          <a:p>
            <a:r>
              <a:rPr lang="en-US" sz="1200" kern="1200" dirty="0" smtClean="0">
                <a:solidFill>
                  <a:schemeClr val="tx1"/>
                </a:solidFill>
                <a:effectLst/>
                <a:latin typeface="+mn-lt"/>
                <a:ea typeface="+mn-ea"/>
                <a:cs typeface="+mn-cs"/>
              </a:rPr>
              <a:t>If the host has decided to incorporate polling into the webinar the host will begin the polling and the polling question will appear on your screen. You will then have the opportunity to select your answer. After the host has closed the polling the results will be displayed on the screen.</a:t>
            </a:r>
          </a:p>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3</a:t>
            </a:fld>
            <a:endParaRPr lang="en-US"/>
          </a:p>
        </p:txBody>
      </p:sp>
    </p:spTree>
    <p:extLst>
      <p:ext uri="{BB962C8B-B14F-4D97-AF65-F5344CB8AC3E}">
        <p14:creationId xmlns:p14="http://schemas.microsoft.com/office/powerpoint/2010/main" val="12500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many components of modernization call for innovation in public health practice, several of the core deliverables of modernization align well with existing public health goals. In particular, the aims of Oregon’s public health modernization overlap with the national </a:t>
            </a:r>
            <a:r>
              <a:rPr lang="en-US" sz="1200" u="sng" kern="1200" dirty="0" smtClean="0">
                <a:solidFill>
                  <a:schemeClr val="tx1"/>
                </a:solidFill>
                <a:effectLst/>
                <a:latin typeface="+mn-lt"/>
                <a:ea typeface="+mn-ea"/>
                <a:cs typeface="+mn-cs"/>
                <a:hlinkClick r:id="rId3"/>
              </a:rPr>
              <a:t>Public Health Accountability Board’s (PHAB) Standards and Measures for Accreditation</a:t>
            </a:r>
            <a:r>
              <a:rPr lang="en-US" sz="1200" kern="1200" dirty="0" smtClean="0">
                <a:solidFill>
                  <a:schemeClr val="tx1"/>
                </a:solidFill>
                <a:effectLst/>
                <a:latin typeface="+mn-lt"/>
                <a:ea typeface="+mn-ea"/>
                <a:cs typeface="+mn-cs"/>
              </a:rPr>
              <a:t>. Thinking about the alignment of the modernization and accreditation goals may help local health departments plan for both sets of deliverables in a manner that uses resources efficiently and avoids duplication. As modernization is a relatively newer process for</a:t>
            </a:r>
            <a:r>
              <a:rPr lang="en-US" sz="1200" kern="1200" baseline="0" dirty="0" smtClean="0">
                <a:solidFill>
                  <a:schemeClr val="tx1"/>
                </a:solidFill>
                <a:effectLst/>
                <a:latin typeface="+mn-lt"/>
                <a:ea typeface="+mn-ea"/>
                <a:cs typeface="+mn-cs"/>
              </a:rPr>
              <a:t> public health in Oregon, finding alignment with accreditation processes may indicate starting points for modernization work. Also, when you look closely at the deliverables relating to modernization and accreditation as we will today you can see areas of natural overlap such as goals around cross sector and community collaboration or ongoing quality improvement.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support public health in</a:t>
            </a:r>
            <a:r>
              <a:rPr lang="en-US" sz="1200" kern="1200" baseline="0" dirty="0" smtClean="0">
                <a:solidFill>
                  <a:schemeClr val="tx1"/>
                </a:solidFill>
                <a:effectLst/>
                <a:latin typeface="+mn-lt"/>
                <a:ea typeface="+mn-ea"/>
                <a:cs typeface="+mn-cs"/>
              </a:rPr>
              <a:t> this work</a:t>
            </a:r>
            <a:r>
              <a:rPr lang="en-US" sz="1200" kern="1200" dirty="0" smtClean="0">
                <a:solidFill>
                  <a:schemeClr val="tx1"/>
                </a:solidFill>
                <a:effectLst/>
                <a:latin typeface="+mn-lt"/>
                <a:ea typeface="+mn-ea"/>
                <a:cs typeface="+mn-cs"/>
              </a:rPr>
              <a:t>, the AIMHI Public Health Modernization Roadmap includes two tools (“crosswalks”) that demonstrate specific areas of alignment between modernization and accreditation.</a:t>
            </a:r>
          </a:p>
          <a:p>
            <a:endParaRPr lang="en-US" dirty="0" smtClean="0"/>
          </a:p>
        </p:txBody>
      </p:sp>
      <p:sp>
        <p:nvSpPr>
          <p:cNvPr id="4" name="Slide Number Placeholder 3"/>
          <p:cNvSpPr>
            <a:spLocks noGrp="1"/>
          </p:cNvSpPr>
          <p:nvPr>
            <p:ph type="sldNum" sz="quarter" idx="10"/>
          </p:nvPr>
        </p:nvSpPr>
        <p:spPr/>
        <p:txBody>
          <a:bodyPr/>
          <a:lstStyle/>
          <a:p>
            <a:fld id="{581AC73D-35EC-D247-A531-D24B043BC0C9}" type="slidenum">
              <a:rPr lang="en-US" smtClean="0"/>
              <a:t>4</a:t>
            </a:fld>
            <a:endParaRPr lang="en-US"/>
          </a:p>
        </p:txBody>
      </p:sp>
    </p:spTree>
    <p:extLst>
      <p:ext uri="{BB962C8B-B14F-4D97-AF65-F5344CB8AC3E}">
        <p14:creationId xmlns:p14="http://schemas.microsoft.com/office/powerpoint/2010/main" val="12500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Improves and protects the health of every community by advancing the quality and performance of public health departments.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a:t>
            </a:r>
            <a:r>
              <a:rPr lang="en-US" sz="1200" i="0" kern="1200" baseline="0" dirty="0" smtClean="0">
                <a:solidFill>
                  <a:schemeClr val="tx1"/>
                </a:solidFill>
                <a:effectLst/>
                <a:latin typeface="+mn-lt"/>
                <a:ea typeface="+mn-ea"/>
                <a:cs typeface="+mn-cs"/>
              </a:rPr>
              <a:t> national Public Health Accreditation Board provides guidance with accreditation. It’s Standards and Measures are found in the manual here which we draw from in the tools we will be showing you today.</a:t>
            </a:r>
            <a:endParaRPr lang="en-US" i="0" dirty="0"/>
          </a:p>
        </p:txBody>
      </p:sp>
      <p:sp>
        <p:nvSpPr>
          <p:cNvPr id="4" name="Slide Number Placeholder 3"/>
          <p:cNvSpPr>
            <a:spLocks noGrp="1"/>
          </p:cNvSpPr>
          <p:nvPr>
            <p:ph type="sldNum" sz="quarter" idx="10"/>
          </p:nvPr>
        </p:nvSpPr>
        <p:spPr/>
        <p:txBody>
          <a:bodyPr/>
          <a:lstStyle/>
          <a:p>
            <a:fld id="{581AC73D-35EC-D247-A531-D24B043BC0C9}" type="slidenum">
              <a:rPr lang="en-US" smtClean="0"/>
              <a:t>5</a:t>
            </a:fld>
            <a:endParaRPr lang="en-US"/>
          </a:p>
        </p:txBody>
      </p:sp>
    </p:spTree>
    <p:extLst>
      <p:ext uri="{BB962C8B-B14F-4D97-AF65-F5344CB8AC3E}">
        <p14:creationId xmlns:p14="http://schemas.microsoft.com/office/powerpoint/2010/main" val="12500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Public</a:t>
            </a:r>
            <a:r>
              <a:rPr lang="en-US" i="0" baseline="0" dirty="0" smtClean="0"/>
              <a:t> Health Modernization c</a:t>
            </a:r>
            <a:r>
              <a:rPr lang="en-US" i="0" dirty="0" smtClean="0"/>
              <a:t>reates a public health system for the future through: adoption of the foundational capabilities and programs in all public health jurisdictions, sustained state funding, for the public health system, and adoption of population health metrics.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6</a:t>
            </a:fld>
            <a:endParaRPr lang="en-US"/>
          </a:p>
        </p:txBody>
      </p:sp>
    </p:spTree>
    <p:extLst>
      <p:ext uri="{BB962C8B-B14F-4D97-AF65-F5344CB8AC3E}">
        <p14:creationId xmlns:p14="http://schemas.microsoft.com/office/powerpoint/2010/main" val="12500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7</a:t>
            </a:fld>
            <a:endParaRPr lang="en-US"/>
          </a:p>
        </p:txBody>
      </p:sp>
    </p:spTree>
    <p:extLst>
      <p:ext uri="{BB962C8B-B14F-4D97-AF65-F5344CB8AC3E}">
        <p14:creationId xmlns:p14="http://schemas.microsoft.com/office/powerpoint/2010/main" val="217194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access the tools we will</a:t>
            </a:r>
            <a:r>
              <a:rPr lang="en-US" baseline="0" dirty="0" smtClean="0"/>
              <a:t> discuss today on [website page] of the AIMHI Public Health Modernization Roadmap Website</a:t>
            </a:r>
            <a:endParaRPr lang="en-US" dirty="0"/>
          </a:p>
        </p:txBody>
      </p:sp>
      <p:sp>
        <p:nvSpPr>
          <p:cNvPr id="4" name="Slide Number Placeholder 3"/>
          <p:cNvSpPr>
            <a:spLocks noGrp="1"/>
          </p:cNvSpPr>
          <p:nvPr>
            <p:ph type="sldNum" sz="quarter" idx="10"/>
          </p:nvPr>
        </p:nvSpPr>
        <p:spPr/>
        <p:txBody>
          <a:bodyPr/>
          <a:lstStyle/>
          <a:p>
            <a:fld id="{581AC73D-35EC-D247-A531-D24B043BC0C9}" type="slidenum">
              <a:rPr lang="en-US" smtClean="0"/>
              <a:t>8</a:t>
            </a:fld>
            <a:endParaRPr lang="en-US"/>
          </a:p>
        </p:txBody>
      </p:sp>
    </p:spTree>
    <p:extLst>
      <p:ext uri="{BB962C8B-B14F-4D97-AF65-F5344CB8AC3E}">
        <p14:creationId xmlns:p14="http://schemas.microsoft.com/office/powerpoint/2010/main" val="2245504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Accreditation-Modernization Crosswalk #1: Opportunities for Alignment</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Crosswalk #1 is intended for health department administrators and public health staff working in the area of accreditation. Crosswalk #1 suggests areas of alignment between local deliverables set out in Oregon’s public health modernization foundational capabilities and programs (see </a:t>
            </a:r>
            <a:r>
              <a:rPr lang="en-US" sz="1200" u="sng" kern="1200" dirty="0" smtClean="0">
                <a:solidFill>
                  <a:schemeClr val="tx1"/>
                </a:solidFill>
                <a:effectLst/>
                <a:latin typeface="+mn-lt"/>
                <a:ea typeface="+mn-ea"/>
                <a:cs typeface="+mn-cs"/>
              </a:rPr>
              <a:t>Public Health Modernization Manual (2017)</a:t>
            </a:r>
            <a:r>
              <a:rPr lang="en-US" sz="1200" kern="1200" dirty="0" smtClean="0">
                <a:solidFill>
                  <a:schemeClr val="tx1"/>
                </a:solidFill>
                <a:effectLst/>
                <a:latin typeface="+mn-lt"/>
                <a:ea typeface="+mn-ea"/>
                <a:cs typeface="+mn-cs"/>
              </a:rPr>
              <a:t>) and the 12 domains of the national </a:t>
            </a:r>
            <a:r>
              <a:rPr lang="en-US" sz="1200" u="sng" kern="1200" dirty="0" smtClean="0">
                <a:solidFill>
                  <a:schemeClr val="tx1"/>
                </a:solidFill>
                <a:effectLst/>
                <a:latin typeface="+mn-lt"/>
                <a:ea typeface="+mn-ea"/>
                <a:cs typeface="+mn-cs"/>
              </a:rPr>
              <a:t>Public Health Accreditation Board’s Standards and Measures (2015)</a:t>
            </a:r>
            <a:r>
              <a:rPr lang="en-US" sz="1200" kern="1200" dirty="0" smtClean="0">
                <a:solidFill>
                  <a:schemeClr val="tx1"/>
                </a:solidFill>
                <a:effectLst/>
                <a:latin typeface="+mn-lt"/>
                <a:ea typeface="+mn-ea"/>
                <a:cs typeface="+mn-cs"/>
              </a:rPr>
              <a:t>. This crosswalk is meant to provide public health practitioners with an example of how to envision, organize and operationalize the ways that modernization work is achievable and in tandem with other public health goals.</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Using this tool: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Review the Oregon Public Health Modernization Foundational Capabilities and Programs along with their local deliverables on the first two left columns of the table  (shaded in blue).</a:t>
            </a:r>
          </a:p>
          <a:p>
            <a:pPr marL="171450" lvl="0" indent="-171450">
              <a:buFont typeface="Arial"/>
              <a:buChar char="•"/>
            </a:pPr>
            <a:r>
              <a:rPr lang="en-US" sz="1200" kern="1200" dirty="0" smtClean="0">
                <a:solidFill>
                  <a:schemeClr val="tx1"/>
                </a:solidFill>
                <a:effectLst/>
                <a:latin typeface="+mn-lt"/>
                <a:ea typeface="+mn-ea"/>
                <a:cs typeface="+mn-cs"/>
              </a:rPr>
              <a:t>Review the PHAB Accreditation Domains on the top row of the table (shaded in grey).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Familiarize self with the description of the PHAB Accreditation Domains by reviewing </a:t>
            </a:r>
            <a:r>
              <a:rPr lang="en-US" sz="1200" kern="1200" dirty="0" smtClean="0">
                <a:solidFill>
                  <a:schemeClr val="tx1"/>
                </a:solidFill>
                <a:effectLst/>
                <a:latin typeface="+mn-lt"/>
                <a:ea typeface="+mn-ea"/>
                <a:cs typeface="+mn-cs"/>
                <a:hlinkClick r:id="rId3"/>
              </a:rPr>
              <a:t>PHAB Standards and Measures (2015)</a:t>
            </a:r>
            <a:r>
              <a:rPr lang="en-US" sz="1200" kern="1200" dirty="0" smtClean="0">
                <a:solidFill>
                  <a:schemeClr val="tx1"/>
                </a:solidFill>
                <a:effectLst/>
                <a:latin typeface="+mn-lt"/>
                <a:ea typeface="+mn-ea"/>
                <a:cs typeface="+mn-cs"/>
              </a:rPr>
              <a:t> manual.</a:t>
            </a:r>
          </a:p>
          <a:p>
            <a:pPr marL="171450" lvl="0" indent="-171450">
              <a:buFont typeface="Arial"/>
              <a:buChar char="•"/>
            </a:pPr>
            <a:r>
              <a:rPr lang="en-US" sz="1200" kern="1200" dirty="0" smtClean="0">
                <a:solidFill>
                  <a:schemeClr val="tx1"/>
                </a:solidFill>
                <a:effectLst/>
                <a:latin typeface="+mn-lt"/>
                <a:ea typeface="+mn-ea"/>
                <a:cs typeface="+mn-cs"/>
              </a:rPr>
              <a:t>Identify the areas where the modernization capabilities/programs and deliverables match up with the PHAB domains (shaded in yellow). Use these matching points as a starting point for reflection and discussion at your health department. Your health department may be able to find additional ways that the goals of accreditation and modernization can be met in tandem. </a:t>
            </a:r>
          </a:p>
          <a:p>
            <a:pPr marL="171450" lvl="0" indent="-171450">
              <a:buFont typeface="Arial"/>
              <a:buChar char="•"/>
            </a:pPr>
            <a:r>
              <a:rPr lang="en-US" sz="1200" kern="1200" dirty="0" smtClean="0">
                <a:solidFill>
                  <a:schemeClr val="tx1"/>
                </a:solidFill>
                <a:effectLst/>
                <a:latin typeface="+mn-lt"/>
                <a:ea typeface="+mn-ea"/>
                <a:cs typeface="+mn-cs"/>
              </a:rPr>
              <a:t>Begin modernization projects that can also meet the goals of accreditation.</a:t>
            </a:r>
          </a:p>
        </p:txBody>
      </p:sp>
      <p:sp>
        <p:nvSpPr>
          <p:cNvPr id="4" name="Slide Number Placeholder 3"/>
          <p:cNvSpPr>
            <a:spLocks noGrp="1"/>
          </p:cNvSpPr>
          <p:nvPr>
            <p:ph type="sldNum" sz="quarter" idx="10"/>
          </p:nvPr>
        </p:nvSpPr>
        <p:spPr/>
        <p:txBody>
          <a:bodyPr/>
          <a:lstStyle/>
          <a:p>
            <a:fld id="{581AC73D-35EC-D247-A531-D24B043BC0C9}" type="slidenum">
              <a:rPr lang="en-US" smtClean="0"/>
              <a:t>9</a:t>
            </a:fld>
            <a:endParaRPr lang="en-US"/>
          </a:p>
        </p:txBody>
      </p:sp>
    </p:spTree>
    <p:extLst>
      <p:ext uri="{BB962C8B-B14F-4D97-AF65-F5344CB8AC3E}">
        <p14:creationId xmlns:p14="http://schemas.microsoft.com/office/powerpoint/2010/main" val="311686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37E76556-CECE-DD44-975E-42F2C0EF4CFF}" type="datetimeFigureOut">
              <a:rPr lang="en-US" smtClean="0"/>
              <a:t>2/27/18</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3140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171450"/>
            <a:ext cx="2057400" cy="15293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1783080"/>
            <a:ext cx="205740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7E76556-CECE-DD44-975E-42F2C0EF4CFF}" type="datetimeFigureOut">
              <a:rPr lang="en-US" smtClean="0"/>
              <a:t>2/27/18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2" name="Content Placeholder 2"/>
          <p:cNvSpPr>
            <a:spLocks noGrp="1"/>
          </p:cNvSpPr>
          <p:nvPr>
            <p:ph sz="half" idx="17"/>
          </p:nvPr>
        </p:nvSpPr>
        <p:spPr>
          <a:xfrm>
            <a:off x="502921" y="1489472"/>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1" y="3123724"/>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E76556-CECE-DD44-975E-42F2C0EF4CFF}" type="datetimeFigureOut">
              <a:rPr lang="en-US" smtClean="0"/>
              <a:t>2/27/18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7E76556-CECE-DD44-975E-42F2C0EF4CFF}" type="datetimeFigureOut">
              <a:rPr lang="en-US" smtClean="0"/>
              <a:t>2/27/18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6" y="171450"/>
            <a:ext cx="3451225"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3255264" cy="871538"/>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6" y="204788"/>
            <a:ext cx="4597399" cy="438983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2800351"/>
            <a:ext cx="325526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37E76556-CECE-DD44-975E-42F2C0EF4CFF}" type="datetimeFigureOut">
              <a:rPr lang="en-US" smtClean="0"/>
              <a:t>2/27/18</a:t>
            </a:fld>
            <a:endParaRPr lang="en-US"/>
          </a:p>
        </p:txBody>
      </p:sp>
      <p:sp>
        <p:nvSpPr>
          <p:cNvPr id="6" name="Footer Placeholder 5"/>
          <p:cNvSpPr>
            <a:spLocks noGrp="1"/>
          </p:cNvSpPr>
          <p:nvPr>
            <p:ph type="ftr" sz="quarter" idx="11"/>
          </p:nvPr>
        </p:nvSpPr>
        <p:spPr>
          <a:xfrm>
            <a:off x="3859306" y="4817689"/>
            <a:ext cx="3316941" cy="273844"/>
          </a:xfrm>
        </p:spPr>
        <p:txBody>
          <a:bodyPr/>
          <a:lstStyle/>
          <a:p>
            <a:endParaRPr lang="en-US"/>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2343150"/>
            <a:ext cx="3898272" cy="653654"/>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1450"/>
            <a:ext cx="3460658" cy="47589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2996803"/>
            <a:ext cx="3898272"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37E76556-CECE-DD44-975E-42F2C0EF4CFF}" type="datetimeFigureOut">
              <a:rPr lang="en-US" smtClean="0"/>
              <a:t>2/27/18</a:t>
            </a:fld>
            <a:endParaRPr lang="en-US"/>
          </a:p>
        </p:txBody>
      </p:sp>
      <p:sp>
        <p:nvSpPr>
          <p:cNvPr id="6" name="Footer Placeholder 5"/>
          <p:cNvSpPr>
            <a:spLocks noGrp="1"/>
          </p:cNvSpPr>
          <p:nvPr>
            <p:ph type="ftr" sz="quarter" idx="11"/>
          </p:nvPr>
        </p:nvSpPr>
        <p:spPr>
          <a:xfrm>
            <a:off x="4191000" y="4817689"/>
            <a:ext cx="3005138" cy="273844"/>
          </a:xfrm>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0" name="TextBox 9"/>
          <p:cNvSpPr txBox="1"/>
          <p:nvPr/>
        </p:nvSpPr>
        <p:spPr>
          <a:xfrm>
            <a:off x="3990110"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6" y="3318061"/>
            <a:ext cx="6191157" cy="625289"/>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1450"/>
            <a:ext cx="637838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6" y="3943350"/>
            <a:ext cx="6191157" cy="664369"/>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76556-CECE-DD44-975E-42F2C0EF4CFF}" type="datetimeFigureOut">
              <a:rPr lang="en-US" smtClean="0"/>
              <a:t>2/27/18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8" name="Rectangle 7"/>
          <p:cNvSpPr/>
          <p:nvPr/>
        </p:nvSpPr>
        <p:spPr>
          <a:xfrm>
            <a:off x="6802438" y="17145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1783080"/>
            <a:ext cx="205740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3474594"/>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5" y="171450"/>
            <a:ext cx="6387167"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6181611" cy="871538"/>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2800351"/>
            <a:ext cx="6179566"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4676706"/>
            <a:ext cx="1348398" cy="273844"/>
          </a:xfrm>
        </p:spPr>
        <p:txBody>
          <a:bodyPr/>
          <a:lstStyle>
            <a:lvl1pPr>
              <a:defRPr>
                <a:solidFill>
                  <a:schemeClr val="bg1"/>
                </a:solidFill>
              </a:defRPr>
            </a:lvl1pPr>
          </a:lstStyle>
          <a:p>
            <a:fld id="{37E76556-CECE-DD44-975E-42F2C0EF4CFF}" type="datetimeFigureOut">
              <a:rPr lang="en-US" smtClean="0"/>
              <a:t>2/27/18</a:t>
            </a:fld>
            <a:endParaRPr lang="en-US"/>
          </a:p>
        </p:txBody>
      </p:sp>
      <p:sp>
        <p:nvSpPr>
          <p:cNvPr id="6" name="Footer Placeholder 5"/>
          <p:cNvSpPr>
            <a:spLocks noGrp="1"/>
          </p:cNvSpPr>
          <p:nvPr>
            <p:ph type="ftr" sz="quarter" idx="11"/>
          </p:nvPr>
        </p:nvSpPr>
        <p:spPr>
          <a:xfrm>
            <a:off x="381096" y="4676706"/>
            <a:ext cx="4648105" cy="273844"/>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1781205"/>
            <a:ext cx="2057400" cy="1529334"/>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3401568"/>
            <a:ext cx="2057400" cy="1529334"/>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171450"/>
            <a:ext cx="4235450"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1928812"/>
            <a:ext cx="4016633" cy="871538"/>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2800351"/>
            <a:ext cx="401530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4676706"/>
            <a:ext cx="1348398" cy="273844"/>
          </a:xfrm>
        </p:spPr>
        <p:txBody>
          <a:bodyPr/>
          <a:lstStyle>
            <a:lvl1pPr>
              <a:defRPr>
                <a:solidFill>
                  <a:schemeClr val="bg1"/>
                </a:solidFill>
              </a:defRPr>
            </a:lvl1pPr>
          </a:lstStyle>
          <a:p>
            <a:fld id="{37E76556-CECE-DD44-975E-42F2C0EF4CFF}" type="datetimeFigureOut">
              <a:rPr lang="en-US" smtClean="0"/>
              <a:t>2/27/18</a:t>
            </a:fld>
            <a:endParaRPr lang="en-US"/>
          </a:p>
        </p:txBody>
      </p:sp>
      <p:sp>
        <p:nvSpPr>
          <p:cNvPr id="6" name="Footer Placeholder 5"/>
          <p:cNvSpPr>
            <a:spLocks noGrp="1"/>
          </p:cNvSpPr>
          <p:nvPr>
            <p:ph type="ftr" sz="quarter" idx="11"/>
          </p:nvPr>
        </p:nvSpPr>
        <p:spPr>
          <a:xfrm>
            <a:off x="381096" y="4676706"/>
            <a:ext cx="2590705" cy="273844"/>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3401045"/>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171450"/>
            <a:ext cx="2057400" cy="1529334"/>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1786247"/>
            <a:ext cx="2057400" cy="1529334"/>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1786247"/>
            <a:ext cx="2057400" cy="3140964"/>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2343150"/>
            <a:ext cx="3108960" cy="653654"/>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73936"/>
            <a:ext cx="424011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2996803"/>
            <a:ext cx="3108960"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37E76556-CECE-DD44-975E-42F2C0EF4CFF}" type="datetimeFigureOut">
              <a:rPr lang="en-US" smtClean="0"/>
              <a:t>2/27/18</a:t>
            </a:fld>
            <a:endParaRPr lang="en-US"/>
          </a:p>
        </p:txBody>
      </p:sp>
      <p:sp>
        <p:nvSpPr>
          <p:cNvPr id="6" name="Footer Placeholder 5"/>
          <p:cNvSpPr>
            <a:spLocks noGrp="1"/>
          </p:cNvSpPr>
          <p:nvPr>
            <p:ph type="ftr" sz="quarter" idx="11"/>
          </p:nvPr>
        </p:nvSpPr>
        <p:spPr>
          <a:xfrm>
            <a:off x="4191000" y="4817689"/>
            <a:ext cx="3005138" cy="273844"/>
          </a:xfrm>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0" name="TextBox 9"/>
          <p:cNvSpPr txBox="1"/>
          <p:nvPr/>
        </p:nvSpPr>
        <p:spPr>
          <a:xfrm>
            <a:off x="4750361"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171450"/>
            <a:ext cx="2057400" cy="1529334"/>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171450"/>
            <a:ext cx="2057400" cy="1529334"/>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716056"/>
            <a:ext cx="681318" cy="3878567"/>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719067"/>
            <a:ext cx="6858000" cy="388865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rot="16200000">
            <a:off x="8625725" y="352001"/>
            <a:ext cx="195682"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5" y="100853"/>
            <a:ext cx="7556313" cy="74631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E76556-CECE-DD44-975E-42F2C0EF4CFF}" type="datetimeFigureOut">
              <a:rPr lang="en-US" smtClean="0"/>
              <a:t>2/27/18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C8F54-5E93-6143-957D-A7914390E847}" type="slidenum">
              <a:rPr lang="en-US" smtClean="0"/>
              <a:t>‹#›</a:t>
            </a:fld>
            <a:endParaRPr lang="en-US"/>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847165"/>
            <a:ext cx="7558960" cy="581025"/>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37E76556-CECE-DD44-975E-42F2C0EF4CFF}" type="datetimeFigureOut">
              <a:rPr lang="en-US" smtClean="0"/>
              <a:t>2/27/18</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3140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171450"/>
            <a:ext cx="2057400" cy="1529334"/>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1783080"/>
            <a:ext cx="2057400" cy="1529334"/>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334621"/>
            <a:ext cx="3086100" cy="1530679"/>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171450"/>
            <a:ext cx="8200930"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2343151"/>
            <a:ext cx="5638800" cy="1021556"/>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3371851"/>
            <a:ext cx="5638800" cy="1125140"/>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4686581"/>
            <a:ext cx="1474694" cy="273844"/>
          </a:xfrm>
        </p:spPr>
        <p:txBody>
          <a:bodyPr/>
          <a:lstStyle>
            <a:lvl1pPr algn="l">
              <a:defRPr>
                <a:solidFill>
                  <a:schemeClr val="bg1"/>
                </a:solidFill>
              </a:defRPr>
            </a:lvl1pPr>
          </a:lstStyle>
          <a:p>
            <a:fld id="{37E76556-CECE-DD44-975E-42F2C0EF4CFF}" type="datetimeFigureOut">
              <a:rPr lang="en-US" smtClean="0"/>
              <a:t>2/27/18</a:t>
            </a:fld>
            <a:endParaRPr lang="en-US"/>
          </a:p>
        </p:txBody>
      </p:sp>
      <p:sp>
        <p:nvSpPr>
          <p:cNvPr id="5" name="Footer Placeholder 4"/>
          <p:cNvSpPr>
            <a:spLocks noGrp="1"/>
          </p:cNvSpPr>
          <p:nvPr>
            <p:ph type="ftr" sz="quarter" idx="11"/>
          </p:nvPr>
        </p:nvSpPr>
        <p:spPr>
          <a:xfrm>
            <a:off x="2286000" y="4686581"/>
            <a:ext cx="5638800" cy="273844"/>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4686581"/>
            <a:ext cx="554038" cy="273844"/>
          </a:xfrm>
        </p:spPr>
        <p:txBody>
          <a:bodyPr/>
          <a:lstStyle/>
          <a:p>
            <a:fld id="{378C8F54-5E93-6143-957D-A7914390E847}" type="slidenum">
              <a:rPr lang="en-US" smtClean="0"/>
              <a:t>‹#›</a:t>
            </a:fld>
            <a:endParaRPr lang="en-US"/>
          </a:p>
        </p:txBody>
      </p:sp>
      <p:sp>
        <p:nvSpPr>
          <p:cNvPr id="8" name="TextBox 7"/>
          <p:cNvSpPr txBox="1"/>
          <p:nvPr/>
        </p:nvSpPr>
        <p:spPr>
          <a:xfrm>
            <a:off x="2003613" y="2333066"/>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1" y="171450"/>
            <a:ext cx="212725" cy="47589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7E76556-CECE-DD44-975E-42F2C0EF4CFF}" type="datetimeFigureOut">
              <a:rPr lang="en-US" smtClean="0"/>
              <a:t>2/27/18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7E76556-CECE-DD44-975E-42F2C0EF4CFF}" type="datetimeFigureOut">
              <a:rPr lang="en-US" smtClean="0"/>
              <a:t>2/27/18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C8F54-5E93-6143-957D-A7914390E847}" type="slidenum">
              <a:rPr lang="en-US" smtClean="0"/>
              <a:t>‹#›</a:t>
            </a:fld>
            <a:endParaRPr lang="en-US"/>
          </a:p>
        </p:txBody>
      </p:sp>
      <p:sp>
        <p:nvSpPr>
          <p:cNvPr id="3" name="Text Placeholder 2"/>
          <p:cNvSpPr>
            <a:spLocks noGrp="1"/>
          </p:cNvSpPr>
          <p:nvPr>
            <p:ph type="body" idx="1"/>
          </p:nvPr>
        </p:nvSpPr>
        <p:spPr>
          <a:xfrm>
            <a:off x="497541" y="1553136"/>
            <a:ext cx="3657600" cy="242047"/>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1553136"/>
            <a:ext cx="3657600" cy="242047"/>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489472"/>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7E76556-CECE-DD44-975E-42F2C0EF4CFF}" type="datetimeFigureOut">
              <a:rPr lang="en-US" smtClean="0"/>
              <a:t>2/27/18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8" y="3123724"/>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181676"/>
            <a:ext cx="554038" cy="273844"/>
          </a:xfrm>
        </p:spPr>
        <p:txBody>
          <a:bodyPr/>
          <a:lstStyle/>
          <a:p>
            <a:fld id="{378C8F54-5E93-6143-957D-A7914390E8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7E76556-CECE-DD44-975E-42F2C0EF4CFF}" type="datetimeFigureOut">
              <a:rPr lang="en-US" smtClean="0"/>
              <a:t>2/27/18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C8F54-5E93-6143-957D-A7914390E847}" type="slidenum">
              <a:rPr lang="en-US" smtClean="0"/>
              <a:t>‹#›</a:t>
            </a:fld>
            <a:endParaRPr lang="en-US"/>
          </a:p>
        </p:txBody>
      </p:sp>
      <p:sp>
        <p:nvSpPr>
          <p:cNvPr id="11" name="Content Placeholder 2"/>
          <p:cNvSpPr>
            <a:spLocks noGrp="1"/>
          </p:cNvSpPr>
          <p:nvPr>
            <p:ph sz="half" idx="15"/>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363070"/>
            <a:ext cx="7556313" cy="837080"/>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5" y="1485901"/>
            <a:ext cx="7556313" cy="31087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4817689"/>
            <a:ext cx="2133600" cy="273844"/>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7E76556-CECE-DD44-975E-42F2C0EF4CFF}" type="datetimeFigureOut">
              <a:rPr lang="en-US" smtClean="0"/>
              <a:t>2/27/18</a:t>
            </a:fld>
            <a:endParaRPr lang="en-US"/>
          </a:p>
        </p:txBody>
      </p:sp>
      <p:sp>
        <p:nvSpPr>
          <p:cNvPr id="5" name="Footer Placeholder 4"/>
          <p:cNvSpPr>
            <a:spLocks noGrp="1"/>
          </p:cNvSpPr>
          <p:nvPr>
            <p:ph type="ftr" sz="quarter" idx="3"/>
          </p:nvPr>
        </p:nvSpPr>
        <p:spPr>
          <a:xfrm>
            <a:off x="201706" y="4817689"/>
            <a:ext cx="6122894" cy="273844"/>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181676"/>
            <a:ext cx="554038" cy="273844"/>
          </a:xfrm>
          <a:prstGeom prst="rect">
            <a:avLst/>
          </a:prstGeom>
        </p:spPr>
        <p:txBody>
          <a:bodyPr vert="horz" lIns="91440" tIns="45720" rIns="91440" bIns="45720" rtlCol="0" anchor="ctr"/>
          <a:lstStyle>
            <a:lvl1pPr algn="r">
              <a:defRPr sz="1400">
                <a:solidFill>
                  <a:schemeClr val="bg1"/>
                </a:solidFill>
              </a:defRPr>
            </a:lvl1pPr>
          </a:lstStyle>
          <a:p>
            <a:fld id="{378C8F54-5E93-6143-957D-A7914390E8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txStyles>
    <p:titleStyle>
      <a:lvl1pPr algn="l" defTabSz="914400" rtl="0" eaLnBrk="1" latinLnBrk="0" hangingPunct="1">
        <a:spcBef>
          <a:spcPct val="0"/>
        </a:spcBef>
        <a:buNone/>
        <a:defRPr sz="3600" b="0" kern="1200">
          <a:solidFill>
            <a:srgbClr val="267777"/>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mailto:caitlin@oregonclho.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4045" y="3468501"/>
            <a:ext cx="4875156" cy="700088"/>
          </a:xfrm>
        </p:spPr>
        <p:txBody>
          <a:bodyPr>
            <a:noAutofit/>
          </a:bodyPr>
          <a:lstStyle/>
          <a:p>
            <a:r>
              <a:rPr lang="en-US" sz="2400" dirty="0" smtClean="0"/>
              <a:t>Aligning National Public Health Accreditation &amp; Modernization</a:t>
            </a:r>
            <a:endParaRPr lang="en-US" sz="2400" dirty="0"/>
          </a:p>
        </p:txBody>
      </p:sp>
      <p:sp>
        <p:nvSpPr>
          <p:cNvPr id="3" name="Subtitle 2"/>
          <p:cNvSpPr>
            <a:spLocks noGrp="1"/>
          </p:cNvSpPr>
          <p:nvPr>
            <p:ph type="subTitle" idx="1"/>
          </p:nvPr>
        </p:nvSpPr>
        <p:spPr>
          <a:xfrm>
            <a:off x="357578" y="1072091"/>
            <a:ext cx="4038600" cy="744009"/>
          </a:xfrm>
        </p:spPr>
        <p:txBody>
          <a:bodyPr>
            <a:normAutofit/>
          </a:bodyPr>
          <a:lstStyle/>
          <a:p>
            <a:r>
              <a:rPr lang="en-US" sz="1800" dirty="0">
                <a:solidFill>
                  <a:schemeClr val="accent2"/>
                </a:solidFill>
              </a:rPr>
              <a:t>Caitlin Hill, </a:t>
            </a:r>
            <a:r>
              <a:rPr lang="en-US" sz="1800" dirty="0" smtClean="0">
                <a:solidFill>
                  <a:schemeClr val="accent2"/>
                </a:solidFill>
              </a:rPr>
              <a:t>CLHO</a:t>
            </a:r>
          </a:p>
          <a:p>
            <a:r>
              <a:rPr lang="en-US" sz="1800" dirty="0" smtClean="0">
                <a:solidFill>
                  <a:schemeClr val="accent2"/>
                </a:solidFill>
              </a:rPr>
              <a:t>Jill </a:t>
            </a:r>
            <a:r>
              <a:rPr lang="en-US" sz="1800" dirty="0" err="1" smtClean="0">
                <a:solidFill>
                  <a:schemeClr val="accent2"/>
                </a:solidFill>
              </a:rPr>
              <a:t>Hutson</a:t>
            </a:r>
            <a:r>
              <a:rPr lang="en-US" sz="1800" dirty="0" smtClean="0">
                <a:solidFill>
                  <a:schemeClr val="accent2"/>
                </a:solidFill>
              </a:rPr>
              <a:t>, Rede Group</a:t>
            </a:r>
          </a:p>
          <a:p>
            <a:endParaRPr lang="en-US" dirty="0">
              <a:solidFill>
                <a:schemeClr val="accent2"/>
              </a:solidFill>
            </a:endParaRPr>
          </a:p>
          <a:p>
            <a:endParaRPr lang="en-US" dirty="0">
              <a:solidFill>
                <a:schemeClr val="accent2"/>
              </a:solidFill>
            </a:endParaRPr>
          </a:p>
        </p:txBody>
      </p:sp>
      <p:pic>
        <p:nvPicPr>
          <p:cNvPr id="4" name="Picture 3" descr="CLHO LOGO HIGH QUALITY-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78" y="3425756"/>
            <a:ext cx="1931326" cy="1492388"/>
          </a:xfrm>
          <a:prstGeom prst="rect">
            <a:avLst/>
          </a:prstGeom>
        </p:spPr>
      </p:pic>
      <p:pic>
        <p:nvPicPr>
          <p:cNvPr id="5" name="Picture 4" descr="Redegroup-Logo-engage-web-h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693" y="4264799"/>
            <a:ext cx="1503165" cy="748366"/>
          </a:xfrm>
          <a:prstGeom prst="rect">
            <a:avLst/>
          </a:prstGeom>
        </p:spPr>
      </p:pic>
    </p:spTree>
    <p:extLst>
      <p:ext uri="{BB962C8B-B14F-4D97-AF65-F5344CB8AC3E}">
        <p14:creationId xmlns:p14="http://schemas.microsoft.com/office/powerpoint/2010/main" val="38182487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8-02-15 at 2.41.16 PM.png"/>
          <p:cNvPicPr>
            <a:picLocks noChangeAspect="1"/>
          </p:cNvPicPr>
          <p:nvPr/>
        </p:nvPicPr>
        <p:blipFill rotWithShape="1">
          <a:blip r:embed="rId3">
            <a:extLst>
              <a:ext uri="{28A0092B-C50C-407E-A947-70E740481C1C}">
                <a14:useLocalDpi xmlns:a14="http://schemas.microsoft.com/office/drawing/2010/main" val="0"/>
              </a:ext>
            </a:extLst>
          </a:blip>
          <a:srcRect t="3180"/>
          <a:stretch/>
        </p:blipFill>
        <p:spPr>
          <a:xfrm>
            <a:off x="79378" y="185192"/>
            <a:ext cx="8941143" cy="4616190"/>
          </a:xfrm>
          <a:prstGeom prst="rect">
            <a:avLst/>
          </a:prstGeom>
        </p:spPr>
      </p:pic>
      <p:sp>
        <p:nvSpPr>
          <p:cNvPr id="10" name="Oval 9"/>
          <p:cNvSpPr/>
          <p:nvPr/>
        </p:nvSpPr>
        <p:spPr>
          <a:xfrm>
            <a:off x="3248766" y="2663244"/>
            <a:ext cx="822960" cy="47621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344387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2-15 at 2.25.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58" y="93994"/>
            <a:ext cx="8487204" cy="4980687"/>
          </a:xfrm>
          <a:prstGeom prst="rect">
            <a:avLst/>
          </a:prstGeom>
        </p:spPr>
      </p:pic>
    </p:spTree>
    <p:extLst>
      <p:ext uri="{BB962C8B-B14F-4D97-AF65-F5344CB8AC3E}">
        <p14:creationId xmlns:p14="http://schemas.microsoft.com/office/powerpoint/2010/main" val="27378811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8-02-15 at 2.41.16 PM.png"/>
          <p:cNvPicPr>
            <a:picLocks noChangeAspect="1"/>
          </p:cNvPicPr>
          <p:nvPr/>
        </p:nvPicPr>
        <p:blipFill rotWithShape="1">
          <a:blip r:embed="rId3">
            <a:extLst>
              <a:ext uri="{28A0092B-C50C-407E-A947-70E740481C1C}">
                <a14:useLocalDpi xmlns:a14="http://schemas.microsoft.com/office/drawing/2010/main" val="0"/>
              </a:ext>
            </a:extLst>
          </a:blip>
          <a:srcRect t="3180"/>
          <a:stretch/>
        </p:blipFill>
        <p:spPr>
          <a:xfrm>
            <a:off x="79378" y="185192"/>
            <a:ext cx="8941143" cy="4616190"/>
          </a:xfrm>
          <a:prstGeom prst="rect">
            <a:avLst/>
          </a:prstGeom>
        </p:spPr>
      </p:pic>
      <p:sp>
        <p:nvSpPr>
          <p:cNvPr id="10" name="Oval 9"/>
          <p:cNvSpPr/>
          <p:nvPr/>
        </p:nvSpPr>
        <p:spPr>
          <a:xfrm>
            <a:off x="3248766" y="2663244"/>
            <a:ext cx="822960" cy="47621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364795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2-15 at 2.25.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58" y="93994"/>
            <a:ext cx="8487204" cy="4980687"/>
          </a:xfrm>
          <a:prstGeom prst="rect">
            <a:avLst/>
          </a:prstGeom>
        </p:spPr>
      </p:pic>
      <p:sp>
        <p:nvSpPr>
          <p:cNvPr id="3" name="Oval 2"/>
          <p:cNvSpPr/>
          <p:nvPr/>
        </p:nvSpPr>
        <p:spPr>
          <a:xfrm>
            <a:off x="1590631" y="2513326"/>
            <a:ext cx="1699180" cy="47621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323746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2-15 at 2.25.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58" y="93994"/>
            <a:ext cx="8487204" cy="4980687"/>
          </a:xfrm>
          <a:prstGeom prst="rect">
            <a:avLst/>
          </a:prstGeom>
        </p:spPr>
      </p:pic>
      <p:sp>
        <p:nvSpPr>
          <p:cNvPr id="3" name="Oval 2"/>
          <p:cNvSpPr/>
          <p:nvPr/>
        </p:nvSpPr>
        <p:spPr>
          <a:xfrm>
            <a:off x="3125289" y="2469232"/>
            <a:ext cx="2485832" cy="69667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592771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2-15 at 2.25.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58" y="93994"/>
            <a:ext cx="8487204" cy="4980687"/>
          </a:xfrm>
          <a:prstGeom prst="rect">
            <a:avLst/>
          </a:prstGeom>
        </p:spPr>
      </p:pic>
      <p:sp>
        <p:nvSpPr>
          <p:cNvPr id="3" name="Oval 2"/>
          <p:cNvSpPr/>
          <p:nvPr/>
        </p:nvSpPr>
        <p:spPr>
          <a:xfrm>
            <a:off x="5376249" y="2301678"/>
            <a:ext cx="3490313" cy="157854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592771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Triennial Site Review Documentation</a:t>
            </a:r>
            <a:endParaRPr lang="en-US" sz="3200" dirty="0"/>
          </a:p>
        </p:txBody>
      </p:sp>
      <p:pic>
        <p:nvPicPr>
          <p:cNvPr id="9" name="Picture 8" descr="1 Croasswalk 2_Page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2240"/>
            <a:ext cx="9245600" cy="5355870"/>
          </a:xfrm>
          <a:prstGeom prst="rect">
            <a:avLst/>
          </a:prstGeom>
        </p:spPr>
      </p:pic>
      <p:sp>
        <p:nvSpPr>
          <p:cNvPr id="10" name="Oval 9"/>
          <p:cNvSpPr/>
          <p:nvPr/>
        </p:nvSpPr>
        <p:spPr>
          <a:xfrm>
            <a:off x="8044388" y="1448518"/>
            <a:ext cx="938917" cy="52278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p:cNvSpPr txBox="1"/>
          <p:nvPr/>
        </p:nvSpPr>
        <p:spPr>
          <a:xfrm>
            <a:off x="202571" y="3356087"/>
            <a:ext cx="6123919" cy="1200328"/>
          </a:xfrm>
          <a:prstGeom prst="rect">
            <a:avLst/>
          </a:prstGeom>
          <a:noFill/>
        </p:spPr>
        <p:txBody>
          <a:bodyPr wrap="square" rtlCol="0">
            <a:spAutoFit/>
          </a:bodyPr>
          <a:lstStyle/>
          <a:p>
            <a:r>
              <a:rPr lang="en-US" sz="2400" b="1" dirty="0" smtClean="0">
                <a:solidFill>
                  <a:srgbClr val="FF0000"/>
                </a:solidFill>
              </a:rPr>
              <a:t>For a more comprehensive table:</a:t>
            </a:r>
          </a:p>
          <a:p>
            <a:r>
              <a:rPr lang="en-US" sz="2400" b="1" dirty="0" smtClean="0">
                <a:solidFill>
                  <a:srgbClr val="FF0000"/>
                </a:solidFill>
              </a:rPr>
              <a:t>Add Triennial Site Review Documentation</a:t>
            </a:r>
            <a:endParaRPr lang="en-US" sz="2400" b="1" dirty="0">
              <a:solidFill>
                <a:srgbClr val="FF0000"/>
              </a:solidFill>
            </a:endParaRPr>
          </a:p>
        </p:txBody>
      </p:sp>
    </p:spTree>
    <p:extLst>
      <p:ext uri="{BB962C8B-B14F-4D97-AF65-F5344CB8AC3E}">
        <p14:creationId xmlns:p14="http://schemas.microsoft.com/office/powerpoint/2010/main" val="1214582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osswalk Template Example for Webin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47" y="-124028"/>
            <a:ext cx="7354936" cy="5683360"/>
          </a:xfrm>
          <a:prstGeom prst="rect">
            <a:avLst/>
          </a:prstGeom>
        </p:spPr>
      </p:pic>
    </p:spTree>
    <p:extLst>
      <p:ext uri="{BB962C8B-B14F-4D97-AF65-F5344CB8AC3E}">
        <p14:creationId xmlns:p14="http://schemas.microsoft.com/office/powerpoint/2010/main" val="36035089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4866" y="1411246"/>
            <a:ext cx="7117865" cy="1225429"/>
          </a:xfrm>
        </p:spPr>
        <p:txBody>
          <a:bodyPr>
            <a:noAutofit/>
          </a:bodyPr>
          <a:lstStyle/>
          <a:p>
            <a:r>
              <a:rPr lang="en-US" sz="4400" dirty="0" smtClean="0"/>
              <a:t>Questions or comments?</a:t>
            </a:r>
            <a:endParaRPr lang="en-US" sz="4400" dirty="0"/>
          </a:p>
        </p:txBody>
      </p:sp>
      <p:sp>
        <p:nvSpPr>
          <p:cNvPr id="4" name="TextBox 3"/>
          <p:cNvSpPr txBox="1"/>
          <p:nvPr/>
        </p:nvSpPr>
        <p:spPr>
          <a:xfrm>
            <a:off x="7656286" y="16546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835222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Questions</a:t>
            </a:r>
            <a:endParaRPr lang="en-US" dirty="0"/>
          </a:p>
        </p:txBody>
      </p:sp>
      <p:sp>
        <p:nvSpPr>
          <p:cNvPr id="3" name="Content Placeholder 2"/>
          <p:cNvSpPr>
            <a:spLocks noGrp="1"/>
          </p:cNvSpPr>
          <p:nvPr>
            <p:ph sz="half" idx="1"/>
          </p:nvPr>
        </p:nvSpPr>
        <p:spPr/>
        <p:txBody>
          <a:bodyPr/>
          <a:lstStyle/>
          <a:p>
            <a:r>
              <a:rPr lang="en-US" dirty="0" smtClean="0"/>
              <a:t>For questions regarding the AIMHI Roadmap contact:</a:t>
            </a:r>
            <a:br>
              <a:rPr lang="en-US" dirty="0" smtClean="0"/>
            </a:br>
            <a:r>
              <a:rPr lang="en-US" dirty="0" smtClean="0"/>
              <a:t/>
            </a:r>
            <a:br>
              <a:rPr lang="en-US" dirty="0" smtClean="0"/>
            </a:br>
            <a:r>
              <a:rPr lang="en-US" dirty="0" smtClean="0"/>
              <a:t>Caitlin </a:t>
            </a:r>
            <a:r>
              <a:rPr lang="en-US" dirty="0"/>
              <a:t>Hill </a:t>
            </a:r>
            <a:r>
              <a:rPr lang="en-US" dirty="0">
                <a:hlinkClick r:id="rId3"/>
              </a:rPr>
              <a:t>caitlin@</a:t>
            </a:r>
            <a:r>
              <a:rPr lang="en-US" dirty="0" smtClean="0">
                <a:hlinkClick r:id="rId3"/>
              </a:rPr>
              <a:t>oregonclho.org</a:t>
            </a:r>
            <a:endParaRPr lang="en-US" dirty="0" smtClean="0"/>
          </a:p>
        </p:txBody>
      </p:sp>
    </p:spTree>
    <p:extLst>
      <p:ext uri="{BB962C8B-B14F-4D97-AF65-F5344CB8AC3E}">
        <p14:creationId xmlns:p14="http://schemas.microsoft.com/office/powerpoint/2010/main" val="30123850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ln>
            <a:solidFill>
              <a:srgbClr val="FFFF00"/>
            </a:solidFill>
          </a:ln>
        </p:spPr>
        <p:txBody>
          <a:bodyPr>
            <a:normAutofit fontScale="92500" lnSpcReduction="20000"/>
          </a:bodyPr>
          <a:lstStyle/>
          <a:p>
            <a:pPr lvl="0"/>
            <a:r>
              <a:rPr lang="en-US" dirty="0"/>
              <a:t>Gain insight into ways that the deliverables of public health modernization can crosscut with the domains of public health accreditation</a:t>
            </a:r>
            <a:r>
              <a:rPr lang="en-US" dirty="0" smtClean="0"/>
              <a:t>;</a:t>
            </a:r>
            <a:endParaRPr lang="en-US" dirty="0"/>
          </a:p>
          <a:p>
            <a:pPr lvl="0"/>
            <a:r>
              <a:rPr lang="en-US" dirty="0"/>
              <a:t>Make use of a template</a:t>
            </a:r>
            <a:r>
              <a:rPr lang="en-US" dirty="0">
                <a:solidFill>
                  <a:schemeClr val="tx1">
                    <a:lumMod val="50000"/>
                    <a:lumOff val="50000"/>
                  </a:schemeClr>
                </a:solidFill>
              </a:rPr>
              <a:t> </a:t>
            </a:r>
            <a:r>
              <a:rPr lang="en-US" dirty="0"/>
              <a:t>that can help local health departments in aligning the priorities of their Community Health Improvement Plan, Agency Strategic Plan, and key operations with the goals of public health modernization and accreditation</a:t>
            </a:r>
            <a:r>
              <a:rPr lang="en-US" dirty="0" smtClean="0"/>
              <a:t>;</a:t>
            </a:r>
            <a:endParaRPr lang="en-US" dirty="0"/>
          </a:p>
          <a:p>
            <a:pPr lvl="0"/>
            <a:r>
              <a:rPr lang="en-US" dirty="0"/>
              <a:t>Identify 1 – 2 public health modernization priorities that align with current public health initiatives at their local health department.</a:t>
            </a:r>
          </a:p>
          <a:p>
            <a:endParaRPr lang="en-US" dirty="0"/>
          </a:p>
        </p:txBody>
      </p:sp>
      <p:sp>
        <p:nvSpPr>
          <p:cNvPr id="4" name="Text Placeholder 3"/>
          <p:cNvSpPr>
            <a:spLocks noGrp="1"/>
          </p:cNvSpPr>
          <p:nvPr>
            <p:ph type="body" sz="half" idx="2"/>
          </p:nvPr>
        </p:nvSpPr>
        <p:spPr/>
        <p:txBody>
          <a:bodyPr/>
          <a:lstStyle/>
          <a:p>
            <a:r>
              <a:rPr lang="en-US" sz="2000" dirty="0">
                <a:solidFill>
                  <a:schemeClr val="accent2"/>
                </a:solidFill>
              </a:rPr>
              <a:t>By the end of the webinar participants will be able to:</a:t>
            </a:r>
          </a:p>
          <a:p>
            <a:endParaRPr lang="en-US" dirty="0"/>
          </a:p>
        </p:txBody>
      </p:sp>
    </p:spTree>
    <p:extLst>
      <p:ext uri="{BB962C8B-B14F-4D97-AF65-F5344CB8AC3E}">
        <p14:creationId xmlns:p14="http://schemas.microsoft.com/office/powerpoint/2010/main" val="32877887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Webinar Technology Test</a:t>
            </a:r>
            <a:endParaRPr lang="en-US" dirty="0"/>
          </a:p>
        </p:txBody>
      </p:sp>
      <p:sp>
        <p:nvSpPr>
          <p:cNvPr id="3" name="Content Placeholder 2"/>
          <p:cNvSpPr>
            <a:spLocks noGrp="1"/>
          </p:cNvSpPr>
          <p:nvPr>
            <p:ph idx="1"/>
          </p:nvPr>
        </p:nvSpPr>
        <p:spPr/>
        <p:txBody>
          <a:bodyPr/>
          <a:lstStyle/>
          <a:p>
            <a:pPr lvl="0"/>
            <a:r>
              <a:rPr lang="en-US" dirty="0"/>
              <a:t>Raise your hand if you </a:t>
            </a:r>
            <a:r>
              <a:rPr lang="en-US" dirty="0" smtClean="0"/>
              <a:t>had breakfast this morning</a:t>
            </a:r>
            <a:endParaRPr lang="en-US" dirty="0"/>
          </a:p>
          <a:p>
            <a:pPr lvl="0"/>
            <a:r>
              <a:rPr lang="en-US" dirty="0"/>
              <a:t>In the chat box type </a:t>
            </a:r>
            <a:r>
              <a:rPr lang="en-US" dirty="0" smtClean="0"/>
              <a:t>what you had for breakfast</a:t>
            </a:r>
          </a:p>
          <a:p>
            <a:pPr lvl="0"/>
            <a:r>
              <a:rPr lang="en-US" dirty="0" smtClean="0"/>
              <a:t>Poll: </a:t>
            </a:r>
          </a:p>
          <a:p>
            <a:pPr lvl="1"/>
            <a:r>
              <a:rPr lang="en-US" dirty="0" smtClean="0"/>
              <a:t>Describe your experience with accreditation</a:t>
            </a:r>
            <a:endParaRPr lang="en-US" dirty="0"/>
          </a:p>
          <a:p>
            <a:endParaRPr lang="en-US" dirty="0"/>
          </a:p>
        </p:txBody>
      </p:sp>
    </p:spTree>
    <p:extLst>
      <p:ext uri="{BB962C8B-B14F-4D97-AF65-F5344CB8AC3E}">
        <p14:creationId xmlns:p14="http://schemas.microsoft.com/office/powerpoint/2010/main" val="3305179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Look for Alignment in Modernization and Accreditation?</a:t>
            </a:r>
            <a:endParaRPr lang="en-US" dirty="0"/>
          </a:p>
        </p:txBody>
      </p:sp>
      <p:sp>
        <p:nvSpPr>
          <p:cNvPr id="3" name="Content Placeholder 2"/>
          <p:cNvSpPr>
            <a:spLocks noGrp="1"/>
          </p:cNvSpPr>
          <p:nvPr>
            <p:ph idx="1"/>
          </p:nvPr>
        </p:nvSpPr>
        <p:spPr/>
        <p:txBody>
          <a:bodyPr/>
          <a:lstStyle/>
          <a:p>
            <a:pPr lvl="0"/>
            <a:endParaRPr lang="en-US" dirty="0"/>
          </a:p>
          <a:p>
            <a:r>
              <a:rPr lang="en-US" dirty="0" smtClean="0"/>
              <a:t>Use resources efficiently</a:t>
            </a:r>
          </a:p>
          <a:p>
            <a:r>
              <a:rPr lang="en-US" dirty="0" smtClean="0"/>
              <a:t>Avoid duplication</a:t>
            </a:r>
          </a:p>
          <a:p>
            <a:r>
              <a:rPr lang="en-US" dirty="0" smtClean="0"/>
              <a:t>Identify starting points for modernization work</a:t>
            </a:r>
          </a:p>
          <a:p>
            <a:r>
              <a:rPr lang="en-US" dirty="0" smtClean="0"/>
              <a:t>Natural fit</a:t>
            </a:r>
            <a:endParaRPr lang="en-US" dirty="0"/>
          </a:p>
        </p:txBody>
      </p:sp>
    </p:spTree>
    <p:extLst>
      <p:ext uri="{BB962C8B-B14F-4D97-AF65-F5344CB8AC3E}">
        <p14:creationId xmlns:p14="http://schemas.microsoft.com/office/powerpoint/2010/main" val="38346266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Accreditation</a:t>
            </a:r>
            <a:endParaRPr lang="en-US" dirty="0"/>
          </a:p>
        </p:txBody>
      </p:sp>
      <p:sp>
        <p:nvSpPr>
          <p:cNvPr id="3" name="Content Placeholder 2"/>
          <p:cNvSpPr>
            <a:spLocks noGrp="1"/>
          </p:cNvSpPr>
          <p:nvPr>
            <p:ph idx="1"/>
          </p:nvPr>
        </p:nvSpPr>
        <p:spPr/>
        <p:txBody>
          <a:bodyPr/>
          <a:lstStyle/>
          <a:p>
            <a:pPr lvl="0"/>
            <a:endParaRPr lang="en-US" dirty="0"/>
          </a:p>
          <a:p>
            <a:endParaRPr lang="en-US" dirty="0"/>
          </a:p>
        </p:txBody>
      </p:sp>
      <p:pic>
        <p:nvPicPr>
          <p:cNvPr id="4" name="Picture 3" descr="Screen Shot 2018-02-15 at 3.11.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836" y="1132506"/>
            <a:ext cx="5023364" cy="3850128"/>
          </a:xfrm>
          <a:prstGeom prst="rect">
            <a:avLst/>
          </a:prstGeom>
        </p:spPr>
      </p:pic>
    </p:spTree>
    <p:extLst>
      <p:ext uri="{BB962C8B-B14F-4D97-AF65-F5344CB8AC3E}">
        <p14:creationId xmlns:p14="http://schemas.microsoft.com/office/powerpoint/2010/main" val="38346266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Modernization</a:t>
            </a:r>
            <a:endParaRPr lang="en-US" dirty="0"/>
          </a:p>
        </p:txBody>
      </p:sp>
      <p:pic>
        <p:nvPicPr>
          <p:cNvPr id="5" name="Picture 4" descr="Public Health programs and capabilties-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125" y="-27422"/>
            <a:ext cx="6693808" cy="5170922"/>
          </a:xfrm>
          <a:prstGeom prst="rect">
            <a:avLst/>
          </a:prstGeom>
        </p:spPr>
      </p:pic>
    </p:spTree>
    <p:extLst>
      <p:ext uri="{BB962C8B-B14F-4D97-AF65-F5344CB8AC3E}">
        <p14:creationId xmlns:p14="http://schemas.microsoft.com/office/powerpoint/2010/main" val="7719052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Oregon Public Health Modernization Roadmap Tools</a:t>
            </a:r>
            <a:endParaRPr lang="en-US" sz="2400"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2561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admap overview with link_Page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25" y="-261495"/>
            <a:ext cx="7283451" cy="5628122"/>
          </a:xfrm>
          <a:prstGeom prst="rect">
            <a:avLst/>
          </a:prstGeom>
        </p:spPr>
      </p:pic>
    </p:spTree>
    <p:extLst>
      <p:ext uri="{BB962C8B-B14F-4D97-AF65-F5344CB8AC3E}">
        <p14:creationId xmlns:p14="http://schemas.microsoft.com/office/powerpoint/2010/main" val="34028353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2-15 at 2.2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5" y="153744"/>
            <a:ext cx="8869423" cy="4596653"/>
          </a:xfrm>
          <a:prstGeom prst="rect">
            <a:avLst/>
          </a:prstGeom>
        </p:spPr>
      </p:pic>
    </p:spTree>
    <p:extLst>
      <p:ext uri="{BB962C8B-B14F-4D97-AF65-F5344CB8AC3E}">
        <p14:creationId xmlns:p14="http://schemas.microsoft.com/office/powerpoint/2010/main" val="7975069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 Modernization Presentation Template">
  <a:themeElements>
    <a:clrScheme name="Custom 10">
      <a:dk1>
        <a:sysClr val="windowText" lastClr="000000"/>
      </a:dk1>
      <a:lt1>
        <a:sysClr val="window" lastClr="FFFFFF"/>
      </a:lt1>
      <a:dk2>
        <a:srgbClr val="2B142D"/>
      </a:dk2>
      <a:lt2>
        <a:srgbClr val="C3AFCC"/>
      </a:lt2>
      <a:accent1>
        <a:srgbClr val="8DD1CD"/>
      </a:accent1>
      <a:accent2>
        <a:srgbClr val="107497"/>
      </a:accent2>
      <a:accent3>
        <a:srgbClr val="14622D"/>
      </a:accent3>
      <a:accent4>
        <a:srgbClr val="9BB72A"/>
      </a:accent4>
      <a:accent5>
        <a:srgbClr val="0E447A"/>
      </a:accent5>
      <a:accent6>
        <a:srgbClr val="107497"/>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 Modernization Presentation Template.thmx</Template>
  <TotalTime>808</TotalTime>
  <Words>829</Words>
  <Application>Microsoft Macintosh PowerPoint</Application>
  <PresentationFormat>On-screen Show (16:9)</PresentationFormat>
  <Paragraphs>107</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PH Modernization Presentation Template</vt:lpstr>
      <vt:lpstr>Aligning National Public Health Accreditation &amp; Modernization</vt:lpstr>
      <vt:lpstr>Learning Objectives</vt:lpstr>
      <vt:lpstr>Zoom Webinar Technology Test</vt:lpstr>
      <vt:lpstr>Why Look for Alignment in Modernization and Accreditation?</vt:lpstr>
      <vt:lpstr>Public Health Accreditation</vt:lpstr>
      <vt:lpstr>Public Health Modernization</vt:lpstr>
      <vt:lpstr>Oregon Public Health Modernization Roadmap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Triennial Site Review Documentation</vt:lpstr>
      <vt:lpstr>PowerPoint Presentation</vt:lpstr>
      <vt:lpstr>Questions or comments?</vt:lpstr>
      <vt:lpstr>Future Questions</vt:lpstr>
    </vt:vector>
  </TitlesOfParts>
  <Company>Rede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Charpentier</dc:creator>
  <cp:lastModifiedBy>Alex Muvua</cp:lastModifiedBy>
  <cp:revision>87</cp:revision>
  <dcterms:created xsi:type="dcterms:W3CDTF">2018-01-08T20:00:28Z</dcterms:created>
  <dcterms:modified xsi:type="dcterms:W3CDTF">2018-02-27T16:15:31Z</dcterms:modified>
</cp:coreProperties>
</file>