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30"/>
  </p:notesMasterIdLst>
  <p:sldIdLst>
    <p:sldId id="256" r:id="rId2"/>
    <p:sldId id="262" r:id="rId3"/>
    <p:sldId id="267" r:id="rId4"/>
    <p:sldId id="271" r:id="rId5"/>
    <p:sldId id="272" r:id="rId6"/>
    <p:sldId id="273" r:id="rId7"/>
    <p:sldId id="274" r:id="rId8"/>
    <p:sldId id="275" r:id="rId9"/>
    <p:sldId id="276" r:id="rId10"/>
    <p:sldId id="277" r:id="rId11"/>
    <p:sldId id="278" r:id="rId12"/>
    <p:sldId id="268" r:id="rId13"/>
    <p:sldId id="284" r:id="rId14"/>
    <p:sldId id="269" r:id="rId15"/>
    <p:sldId id="261" r:id="rId16"/>
    <p:sldId id="279" r:id="rId17"/>
    <p:sldId id="281" r:id="rId18"/>
    <p:sldId id="282" r:id="rId19"/>
    <p:sldId id="283" r:id="rId20"/>
    <p:sldId id="258" r:id="rId21"/>
    <p:sldId id="259" r:id="rId22"/>
    <p:sldId id="260" r:id="rId23"/>
    <p:sldId id="257" r:id="rId24"/>
    <p:sldId id="280" r:id="rId25"/>
    <p:sldId id="270" r:id="rId26"/>
    <p:sldId id="265" r:id="rId27"/>
    <p:sldId id="263" r:id="rId28"/>
    <p:sldId id="264"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2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9"/>
    <p:restoredTop sz="89940" autoAdjust="0"/>
  </p:normalViewPr>
  <p:slideViewPr>
    <p:cSldViewPr snapToGrid="0" snapToObjects="1">
      <p:cViewPr varScale="1">
        <p:scale>
          <a:sx n="172" d="100"/>
          <a:sy n="172" d="100"/>
        </p:scale>
        <p:origin x="-456" y="-112"/>
      </p:cViewPr>
      <p:guideLst>
        <p:guide orient="horz" pos="2160"/>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0"/>
          <c:y val="0.0"/>
          <c:w val="0.876636455186304"/>
          <c:h val="1.0"/>
        </c:manualLayout>
      </c:layout>
      <c:barChart>
        <c:barDir val="bar"/>
        <c:grouping val="stacked"/>
        <c:varyColors val="0"/>
        <c:ser>
          <c:idx val="0"/>
          <c:order val="0"/>
          <c:tx>
            <c:strRef>
              <c:f>Sheet1!$B$1</c:f>
              <c:strCache>
                <c:ptCount val="1"/>
                <c:pt idx="0">
                  <c:v>10%</c:v>
                </c:pt>
              </c:strCache>
            </c:strRef>
          </c:tx>
          <c:spPr>
            <a:solidFill>
              <a:schemeClr val="tx2"/>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4"/>
                <c:pt idx="0">
                  <c:v>Category 1</c:v>
                </c:pt>
                <c:pt idx="1">
                  <c:v>Category 2</c:v>
                </c:pt>
                <c:pt idx="2">
                  <c:v>Category 3</c:v>
                </c:pt>
                <c:pt idx="3">
                  <c:v>Category 4</c:v>
                </c:pt>
              </c:strCache>
            </c:strRef>
          </c:cat>
          <c:val>
            <c:numRef>
              <c:f>Sheet1!$B$2:$B$8</c:f>
              <c:numCache>
                <c:formatCode>0%</c:formatCode>
                <c:ptCount val="7"/>
                <c:pt idx="0">
                  <c:v>0.66</c:v>
                </c:pt>
                <c:pt idx="1">
                  <c:v>0.65</c:v>
                </c:pt>
                <c:pt idx="2">
                  <c:v>0.61</c:v>
                </c:pt>
                <c:pt idx="3">
                  <c:v>0.55</c:v>
                </c:pt>
                <c:pt idx="4">
                  <c:v>0.35</c:v>
                </c:pt>
                <c:pt idx="5">
                  <c:v>0.32</c:v>
                </c:pt>
                <c:pt idx="6">
                  <c:v>0.29</c:v>
                </c:pt>
              </c:numCache>
            </c:numRef>
          </c:val>
        </c:ser>
        <c:ser>
          <c:idx val="1"/>
          <c:order val="1"/>
          <c:tx>
            <c:strRef>
              <c:f>Sheet1!$C$1</c:f>
              <c:strCache>
                <c:ptCount val="1"/>
                <c:pt idx="0">
                  <c:v>%8-10</c:v>
                </c:pt>
              </c:strCache>
            </c:strRef>
          </c:tx>
          <c:spPr>
            <a:solidFill>
              <a:schemeClr val="accent1"/>
            </a:solidFill>
          </c:spPr>
          <c:invertIfNegative val="0"/>
          <c:cat>
            <c:strRef>
              <c:f>Sheet1!$A$2:$A$8</c:f>
              <c:strCache>
                <c:ptCount val="4"/>
                <c:pt idx="0">
                  <c:v>Category 1</c:v>
                </c:pt>
                <c:pt idx="1">
                  <c:v>Category 2</c:v>
                </c:pt>
                <c:pt idx="2">
                  <c:v>Category 3</c:v>
                </c:pt>
                <c:pt idx="3">
                  <c:v>Category 4</c:v>
                </c:pt>
              </c:strCache>
            </c:strRef>
          </c:cat>
          <c:val>
            <c:numRef>
              <c:f>Sheet1!$C$2:$C$8</c:f>
              <c:numCache>
                <c:formatCode>0%</c:formatCode>
                <c:ptCount val="7"/>
                <c:pt idx="0">
                  <c:v>0.23</c:v>
                </c:pt>
                <c:pt idx="1">
                  <c:v>0.22</c:v>
                </c:pt>
                <c:pt idx="2">
                  <c:v>0.24</c:v>
                </c:pt>
                <c:pt idx="3">
                  <c:v>0.26</c:v>
                </c:pt>
                <c:pt idx="4">
                  <c:v>0.29</c:v>
                </c:pt>
                <c:pt idx="5">
                  <c:v>0.32</c:v>
                </c:pt>
                <c:pt idx="6">
                  <c:v>0.31</c:v>
                </c:pt>
              </c:numCache>
            </c:numRef>
          </c:val>
        </c:ser>
        <c:ser>
          <c:idx val="2"/>
          <c:order val="2"/>
          <c:tx>
            <c:strRef>
              <c:f>Sheet1!$D$1</c:f>
              <c:strCache>
                <c:ptCount val="1"/>
                <c:pt idx="0">
                  <c:v>%8-102</c:v>
                </c:pt>
              </c:strCache>
            </c:strRef>
          </c:tx>
          <c:spPr>
            <a:noFill/>
            <a:effectLst/>
          </c:spPr>
          <c:invertIfNegative val="0"/>
          <c:dLbls>
            <c:spPr>
              <a:noFill/>
              <a:ln>
                <a:noFill/>
              </a:ln>
              <a:effectLst/>
            </c:spPr>
            <c:txPr>
              <a:bodyPr/>
              <a:lstStyle/>
              <a:p>
                <a:pPr>
                  <a:defRPr b="1">
                    <a:solidFill>
                      <a:schemeClr val="accent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4"/>
                <c:pt idx="0">
                  <c:v>Category 1</c:v>
                </c:pt>
                <c:pt idx="1">
                  <c:v>Category 2</c:v>
                </c:pt>
                <c:pt idx="2">
                  <c:v>Category 3</c:v>
                </c:pt>
                <c:pt idx="3">
                  <c:v>Category 4</c:v>
                </c:pt>
              </c:strCache>
            </c:strRef>
          </c:cat>
          <c:val>
            <c:numRef>
              <c:f>Sheet1!$D$2:$D$8</c:f>
              <c:numCache>
                <c:formatCode>0%</c:formatCode>
                <c:ptCount val="7"/>
                <c:pt idx="0">
                  <c:v>0.89</c:v>
                </c:pt>
                <c:pt idx="1">
                  <c:v>0.87</c:v>
                </c:pt>
                <c:pt idx="2">
                  <c:v>0.85</c:v>
                </c:pt>
                <c:pt idx="3">
                  <c:v>0.81</c:v>
                </c:pt>
                <c:pt idx="4">
                  <c:v>0.64</c:v>
                </c:pt>
                <c:pt idx="5">
                  <c:v>0.64</c:v>
                </c:pt>
                <c:pt idx="6">
                  <c:v>0.6</c:v>
                </c:pt>
              </c:numCache>
            </c:numRef>
          </c:val>
        </c:ser>
        <c:dLbls>
          <c:showLegendKey val="0"/>
          <c:showVal val="0"/>
          <c:showCatName val="0"/>
          <c:showSerName val="0"/>
          <c:showPercent val="0"/>
          <c:showBubbleSize val="0"/>
        </c:dLbls>
        <c:gapWidth val="75"/>
        <c:overlap val="100"/>
        <c:axId val="-2117639256"/>
        <c:axId val="-2117602456"/>
      </c:barChart>
      <c:catAx>
        <c:axId val="-2117639256"/>
        <c:scaling>
          <c:orientation val="maxMin"/>
        </c:scaling>
        <c:delete val="1"/>
        <c:axPos val="l"/>
        <c:numFmt formatCode="General" sourceLinked="0"/>
        <c:majorTickMark val="out"/>
        <c:minorTickMark val="none"/>
        <c:tickLblPos val="nextTo"/>
        <c:crossAx val="-2117602456"/>
        <c:crosses val="autoZero"/>
        <c:auto val="1"/>
        <c:lblAlgn val="ctr"/>
        <c:lblOffset val="100"/>
        <c:noMultiLvlLbl val="0"/>
      </c:catAx>
      <c:valAx>
        <c:axId val="-2117602456"/>
        <c:scaling>
          <c:orientation val="minMax"/>
          <c:max val="1.0"/>
        </c:scaling>
        <c:delete val="1"/>
        <c:axPos val="t"/>
        <c:numFmt formatCode="0%" sourceLinked="1"/>
        <c:majorTickMark val="out"/>
        <c:minorTickMark val="none"/>
        <c:tickLblPos val="nextTo"/>
        <c:crossAx val="-2117639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0662094657523"/>
          <c:y val="0.116500627638936"/>
          <c:w val="0.678675599017865"/>
          <c:h val="0.660812126745026"/>
        </c:manualLayout>
      </c:layout>
      <c:barChart>
        <c:barDir val="col"/>
        <c:grouping val="stacked"/>
        <c:varyColors val="0"/>
        <c:ser>
          <c:idx val="0"/>
          <c:order val="0"/>
          <c:tx>
            <c:strRef>
              <c:f>Sheet1!$B$1</c:f>
              <c:strCache>
                <c:ptCount val="1"/>
                <c:pt idx="0">
                  <c:v>10</c:v>
                </c:pt>
              </c:strCache>
            </c:strRef>
          </c:tx>
          <c:spPr>
            <a:solidFill>
              <a:schemeClr val="tx2"/>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Sheet1!$B$2:$B$4</c:f>
              <c:numCache>
                <c:formatCode>General</c:formatCode>
                <c:ptCount val="3"/>
                <c:pt idx="0" formatCode="0%">
                  <c:v>0.32</c:v>
                </c:pt>
              </c:numCache>
            </c:numRef>
          </c:val>
        </c:ser>
        <c:ser>
          <c:idx val="1"/>
          <c:order val="1"/>
          <c:tx>
            <c:strRef>
              <c:f>Sheet1!$C$1</c:f>
              <c:strCache>
                <c:ptCount val="1"/>
                <c:pt idx="0">
                  <c:v>8-10</c:v>
                </c:pt>
              </c:strCache>
            </c:strRef>
          </c:tx>
          <c:spPr>
            <a:solidFill>
              <a:schemeClr val="accent1"/>
            </a:solidFill>
          </c:spPr>
          <c:invertIfNegative val="0"/>
          <c:cat>
            <c:numRef>
              <c:f>Sheet1!$A$2:$A$4</c:f>
              <c:numCache>
                <c:formatCode>General</c:formatCode>
                <c:ptCount val="3"/>
              </c:numCache>
            </c:numRef>
          </c:cat>
          <c:val>
            <c:numRef>
              <c:f>Sheet1!$C$2:$C$4</c:f>
              <c:numCache>
                <c:formatCode>General</c:formatCode>
                <c:ptCount val="3"/>
                <c:pt idx="0" formatCode="0%">
                  <c:v>0.32</c:v>
                </c:pt>
              </c:numCache>
            </c:numRef>
          </c:val>
        </c:ser>
        <c:ser>
          <c:idx val="2"/>
          <c:order val="2"/>
          <c:tx>
            <c:strRef>
              <c:f>Sheet1!$D$1</c:f>
              <c:strCache>
                <c:ptCount val="1"/>
                <c:pt idx="0">
                  <c:v>Series 3</c:v>
                </c:pt>
              </c:strCache>
            </c:strRef>
          </c:tx>
          <c:spPr>
            <a:noFill/>
            <a:effectLst/>
          </c:spPr>
          <c:invertIfNegative val="0"/>
          <c:dLbls>
            <c:spPr>
              <a:noFill/>
              <a:ln>
                <a:noFill/>
              </a:ln>
              <a:effectLst/>
            </c:spPr>
            <c:txPr>
              <a:bodyPr/>
              <a:lstStyle/>
              <a:p>
                <a:pPr>
                  <a:defRPr sz="20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Sheet1!$D$2:$D$4</c:f>
              <c:numCache>
                <c:formatCode>General</c:formatCode>
                <c:ptCount val="3"/>
                <c:pt idx="0" formatCode="0%">
                  <c:v>0.64</c:v>
                </c:pt>
              </c:numCache>
            </c:numRef>
          </c:val>
        </c:ser>
        <c:ser>
          <c:idx val="3"/>
          <c:order val="3"/>
          <c:tx>
            <c:strRef>
              <c:f>Sheet1!$E$1</c:f>
              <c:strCache>
                <c:ptCount val="1"/>
                <c:pt idx="0">
                  <c:v>5-7</c:v>
                </c:pt>
              </c:strCache>
            </c:strRef>
          </c:tx>
          <c:spPr>
            <a:solidFill>
              <a:schemeClr val="accent4">
                <a:lumMod val="75000"/>
              </a:schemeClr>
            </a:solidFill>
          </c:spPr>
          <c:invertIfNegative val="0"/>
          <c:cat>
            <c:numRef>
              <c:f>Sheet1!$A$2:$A$4</c:f>
              <c:numCache>
                <c:formatCode>General</c:formatCode>
                <c:ptCount val="3"/>
              </c:numCache>
            </c:numRef>
          </c:cat>
          <c:val>
            <c:numRef>
              <c:f>Sheet1!$E$2:$E$4</c:f>
              <c:numCache>
                <c:formatCode>0%</c:formatCode>
                <c:ptCount val="3"/>
                <c:pt idx="1">
                  <c:v>0.27</c:v>
                </c:pt>
              </c:numCache>
            </c:numRef>
          </c:val>
        </c:ser>
        <c:ser>
          <c:idx val="4"/>
          <c:order val="4"/>
          <c:tx>
            <c:strRef>
              <c:f>Sheet1!$F$1</c:f>
              <c:strCache>
                <c:ptCount val="1"/>
                <c:pt idx="0">
                  <c:v>Column1</c:v>
                </c:pt>
              </c:strCache>
            </c:strRef>
          </c:tx>
          <c:spPr>
            <a:noFill/>
            <a:effectLst/>
          </c:spPr>
          <c:invertIfNegative val="0"/>
          <c:dLbls>
            <c:spPr>
              <a:noFill/>
              <a:ln>
                <a:noFill/>
              </a:ln>
              <a:effectLst/>
            </c:spPr>
            <c:txPr>
              <a:bodyPr/>
              <a:lstStyle/>
              <a:p>
                <a:pPr>
                  <a:defRPr sz="20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Sheet1!$F$2:$F$4</c:f>
              <c:numCache>
                <c:formatCode>0%</c:formatCode>
                <c:ptCount val="3"/>
                <c:pt idx="1">
                  <c:v>0.27</c:v>
                </c:pt>
              </c:numCache>
            </c:numRef>
          </c:val>
        </c:ser>
        <c:ser>
          <c:idx val="5"/>
          <c:order val="5"/>
          <c:tx>
            <c:strRef>
              <c:f>Sheet1!$G$1</c:f>
              <c:strCache>
                <c:ptCount val="1"/>
                <c:pt idx="0">
                  <c:v>1-4</c:v>
                </c:pt>
              </c:strCache>
            </c:strRef>
          </c:tx>
          <c:spPr>
            <a:solidFill>
              <a:schemeClr val="accent2">
                <a:lumMod val="50000"/>
              </a:schemeClr>
            </a:solidFill>
          </c:spPr>
          <c:invertIfNegative val="0"/>
          <c:cat>
            <c:numRef>
              <c:f>Sheet1!$A$2:$A$4</c:f>
              <c:numCache>
                <c:formatCode>General</c:formatCode>
                <c:ptCount val="3"/>
              </c:numCache>
            </c:numRef>
          </c:cat>
          <c:val>
            <c:numRef>
              <c:f>Sheet1!$G$2:$G$4</c:f>
              <c:numCache>
                <c:formatCode>General</c:formatCode>
                <c:ptCount val="3"/>
                <c:pt idx="2" formatCode="0%">
                  <c:v>0.07</c:v>
                </c:pt>
              </c:numCache>
            </c:numRef>
          </c:val>
        </c:ser>
        <c:ser>
          <c:idx val="6"/>
          <c:order val="6"/>
          <c:tx>
            <c:strRef>
              <c:f>Sheet1!$H$1</c:f>
              <c:strCache>
                <c:ptCount val="1"/>
                <c:pt idx="0">
                  <c:v>Column2</c:v>
                </c:pt>
              </c:strCache>
            </c:strRef>
          </c:tx>
          <c:spPr>
            <a:noFill/>
            <a:effectLst/>
          </c:spPr>
          <c:invertIfNegative val="0"/>
          <c:dLbls>
            <c:spPr>
              <a:noFill/>
              <a:ln>
                <a:noFill/>
              </a:ln>
              <a:effectLst/>
            </c:spPr>
            <c:txPr>
              <a:bodyPr/>
              <a:lstStyle/>
              <a:p>
                <a:pPr>
                  <a:defRPr sz="20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Sheet1!$H$2:$H$4</c:f>
              <c:numCache>
                <c:formatCode>General</c:formatCode>
                <c:ptCount val="3"/>
                <c:pt idx="2" formatCode="0%">
                  <c:v>0.07</c:v>
                </c:pt>
              </c:numCache>
            </c:numRef>
          </c:val>
        </c:ser>
        <c:dLbls>
          <c:showLegendKey val="0"/>
          <c:showVal val="0"/>
          <c:showCatName val="0"/>
          <c:showSerName val="0"/>
          <c:showPercent val="0"/>
          <c:showBubbleSize val="0"/>
        </c:dLbls>
        <c:gapWidth val="0"/>
        <c:overlap val="100"/>
        <c:axId val="-2121577944"/>
        <c:axId val="-2122113240"/>
      </c:barChart>
      <c:catAx>
        <c:axId val="-2121577944"/>
        <c:scaling>
          <c:orientation val="minMax"/>
        </c:scaling>
        <c:delete val="0"/>
        <c:axPos val="b"/>
        <c:numFmt formatCode="General" sourceLinked="1"/>
        <c:majorTickMark val="out"/>
        <c:minorTickMark val="none"/>
        <c:tickLblPos val="nextTo"/>
        <c:spPr>
          <a:ln>
            <a:noFill/>
          </a:ln>
        </c:spPr>
        <c:crossAx val="-2122113240"/>
        <c:crosses val="autoZero"/>
        <c:auto val="1"/>
        <c:lblAlgn val="ctr"/>
        <c:lblOffset val="100"/>
        <c:noMultiLvlLbl val="0"/>
      </c:catAx>
      <c:valAx>
        <c:axId val="-2122113240"/>
        <c:scaling>
          <c:orientation val="minMax"/>
          <c:max val="1.0"/>
        </c:scaling>
        <c:delete val="1"/>
        <c:axPos val="l"/>
        <c:numFmt formatCode="0%" sourceLinked="1"/>
        <c:majorTickMark val="out"/>
        <c:minorTickMark val="none"/>
        <c:tickLblPos val="nextTo"/>
        <c:crossAx val="-2121577944"/>
        <c:crosses val="autoZero"/>
        <c:crossBetween val="between"/>
      </c:valAx>
    </c:plotArea>
    <c:legend>
      <c:legendPos val="b"/>
      <c:legendEntry>
        <c:idx val="2"/>
        <c:delete val="1"/>
      </c:legendEntry>
      <c:legendEntry>
        <c:idx val="4"/>
        <c:delete val="1"/>
      </c:legendEntry>
      <c:legendEntry>
        <c:idx val="6"/>
        <c:delete val="1"/>
      </c:legendEntry>
      <c:layout>
        <c:manualLayout>
          <c:xMode val="edge"/>
          <c:yMode val="edge"/>
          <c:x val="0.00010748031496063"/>
          <c:y val="0.790248139272446"/>
          <c:w val="0.843118241469816"/>
          <c:h val="0.0849531489723205"/>
        </c:manualLayout>
      </c:layout>
      <c:overlay val="0"/>
      <c:spPr>
        <a:ln>
          <a:solidFill>
            <a:schemeClr val="tx1"/>
          </a:solidFill>
        </a:ln>
      </c:spPr>
      <c:txPr>
        <a:bodyPr/>
        <a:lstStyle/>
        <a:p>
          <a:pPr>
            <a:defRPr sz="1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0662094657523"/>
          <c:y val="0.116500627638936"/>
          <c:w val="0.678675599017865"/>
          <c:h val="0.660812126745026"/>
        </c:manualLayout>
      </c:layout>
      <c:barChart>
        <c:barDir val="col"/>
        <c:grouping val="stacked"/>
        <c:varyColors val="0"/>
        <c:ser>
          <c:idx val="0"/>
          <c:order val="0"/>
          <c:tx>
            <c:strRef>
              <c:f>Sheet1!$B$1</c:f>
              <c:strCache>
                <c:ptCount val="1"/>
                <c:pt idx="0">
                  <c:v>10</c:v>
                </c:pt>
              </c:strCache>
            </c:strRef>
          </c:tx>
          <c:spPr>
            <a:solidFill>
              <a:schemeClr val="tx2"/>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Sheet1!$B$2:$B$4</c:f>
              <c:numCache>
                <c:formatCode>General</c:formatCode>
                <c:ptCount val="3"/>
                <c:pt idx="0" formatCode="0%">
                  <c:v>0.32</c:v>
                </c:pt>
              </c:numCache>
            </c:numRef>
          </c:val>
        </c:ser>
        <c:ser>
          <c:idx val="1"/>
          <c:order val="1"/>
          <c:tx>
            <c:strRef>
              <c:f>Sheet1!$C$1</c:f>
              <c:strCache>
                <c:ptCount val="1"/>
                <c:pt idx="0">
                  <c:v>8-10</c:v>
                </c:pt>
              </c:strCache>
            </c:strRef>
          </c:tx>
          <c:spPr>
            <a:solidFill>
              <a:schemeClr val="accent1"/>
            </a:solidFill>
          </c:spPr>
          <c:invertIfNegative val="0"/>
          <c:cat>
            <c:numRef>
              <c:f>Sheet1!$A$2:$A$4</c:f>
              <c:numCache>
                <c:formatCode>General</c:formatCode>
                <c:ptCount val="3"/>
              </c:numCache>
            </c:numRef>
          </c:cat>
          <c:val>
            <c:numRef>
              <c:f>Sheet1!$C$2:$C$4</c:f>
              <c:numCache>
                <c:formatCode>General</c:formatCode>
                <c:ptCount val="3"/>
                <c:pt idx="0" formatCode="0%">
                  <c:v>0.32</c:v>
                </c:pt>
              </c:numCache>
            </c:numRef>
          </c:val>
        </c:ser>
        <c:ser>
          <c:idx val="2"/>
          <c:order val="2"/>
          <c:tx>
            <c:strRef>
              <c:f>Sheet1!$D$1</c:f>
              <c:strCache>
                <c:ptCount val="1"/>
                <c:pt idx="0">
                  <c:v>Series 3</c:v>
                </c:pt>
              </c:strCache>
            </c:strRef>
          </c:tx>
          <c:spPr>
            <a:noFill/>
            <a:effectLst/>
          </c:spPr>
          <c:invertIfNegative val="0"/>
          <c:dLbls>
            <c:spPr>
              <a:noFill/>
              <a:ln>
                <a:noFill/>
              </a:ln>
              <a:effectLst/>
            </c:spPr>
            <c:txPr>
              <a:bodyPr/>
              <a:lstStyle/>
              <a:p>
                <a:pPr>
                  <a:defRPr sz="20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Sheet1!$D$2:$D$4</c:f>
              <c:numCache>
                <c:formatCode>General</c:formatCode>
                <c:ptCount val="3"/>
                <c:pt idx="0" formatCode="0%">
                  <c:v>0.64</c:v>
                </c:pt>
              </c:numCache>
            </c:numRef>
          </c:val>
        </c:ser>
        <c:ser>
          <c:idx val="3"/>
          <c:order val="3"/>
          <c:tx>
            <c:strRef>
              <c:f>Sheet1!$E$1</c:f>
              <c:strCache>
                <c:ptCount val="1"/>
                <c:pt idx="0">
                  <c:v>5-7</c:v>
                </c:pt>
              </c:strCache>
            </c:strRef>
          </c:tx>
          <c:spPr>
            <a:solidFill>
              <a:schemeClr val="accent4">
                <a:lumMod val="75000"/>
              </a:schemeClr>
            </a:solidFill>
          </c:spPr>
          <c:invertIfNegative val="0"/>
          <c:cat>
            <c:numRef>
              <c:f>Sheet1!$A$2:$A$4</c:f>
              <c:numCache>
                <c:formatCode>General</c:formatCode>
                <c:ptCount val="3"/>
              </c:numCache>
            </c:numRef>
          </c:cat>
          <c:val>
            <c:numRef>
              <c:f>Sheet1!$E$2:$E$4</c:f>
              <c:numCache>
                <c:formatCode>0%</c:formatCode>
                <c:ptCount val="3"/>
                <c:pt idx="1">
                  <c:v>0.27</c:v>
                </c:pt>
              </c:numCache>
            </c:numRef>
          </c:val>
        </c:ser>
        <c:ser>
          <c:idx val="4"/>
          <c:order val="4"/>
          <c:tx>
            <c:strRef>
              <c:f>Sheet1!$F$1</c:f>
              <c:strCache>
                <c:ptCount val="1"/>
                <c:pt idx="0">
                  <c:v>Column1</c:v>
                </c:pt>
              </c:strCache>
            </c:strRef>
          </c:tx>
          <c:spPr>
            <a:noFill/>
            <a:effectLst/>
          </c:spPr>
          <c:invertIfNegative val="0"/>
          <c:dLbls>
            <c:spPr>
              <a:noFill/>
              <a:ln>
                <a:noFill/>
              </a:ln>
              <a:effectLst/>
            </c:spPr>
            <c:txPr>
              <a:bodyPr/>
              <a:lstStyle/>
              <a:p>
                <a:pPr>
                  <a:defRPr sz="20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Sheet1!$F$2:$F$4</c:f>
              <c:numCache>
                <c:formatCode>0%</c:formatCode>
                <c:ptCount val="3"/>
                <c:pt idx="1">
                  <c:v>0.27</c:v>
                </c:pt>
              </c:numCache>
            </c:numRef>
          </c:val>
        </c:ser>
        <c:ser>
          <c:idx val="5"/>
          <c:order val="5"/>
          <c:tx>
            <c:strRef>
              <c:f>Sheet1!$G$1</c:f>
              <c:strCache>
                <c:ptCount val="1"/>
                <c:pt idx="0">
                  <c:v>1-4</c:v>
                </c:pt>
              </c:strCache>
            </c:strRef>
          </c:tx>
          <c:spPr>
            <a:solidFill>
              <a:schemeClr val="accent2">
                <a:lumMod val="50000"/>
              </a:schemeClr>
            </a:solidFill>
          </c:spPr>
          <c:invertIfNegative val="0"/>
          <c:cat>
            <c:numRef>
              <c:f>Sheet1!$A$2:$A$4</c:f>
              <c:numCache>
                <c:formatCode>General</c:formatCode>
                <c:ptCount val="3"/>
              </c:numCache>
            </c:numRef>
          </c:cat>
          <c:val>
            <c:numRef>
              <c:f>Sheet1!$G$2:$G$4</c:f>
              <c:numCache>
                <c:formatCode>General</c:formatCode>
                <c:ptCount val="3"/>
                <c:pt idx="2" formatCode="0%">
                  <c:v>0.07</c:v>
                </c:pt>
              </c:numCache>
            </c:numRef>
          </c:val>
        </c:ser>
        <c:ser>
          <c:idx val="6"/>
          <c:order val="6"/>
          <c:tx>
            <c:strRef>
              <c:f>Sheet1!$H$1</c:f>
              <c:strCache>
                <c:ptCount val="1"/>
                <c:pt idx="0">
                  <c:v>Column2</c:v>
                </c:pt>
              </c:strCache>
            </c:strRef>
          </c:tx>
          <c:spPr>
            <a:noFill/>
            <a:effectLst/>
          </c:spPr>
          <c:invertIfNegative val="0"/>
          <c:dLbls>
            <c:spPr>
              <a:noFill/>
              <a:ln>
                <a:noFill/>
              </a:ln>
              <a:effectLst/>
            </c:spPr>
            <c:txPr>
              <a:bodyPr/>
              <a:lstStyle/>
              <a:p>
                <a:pPr>
                  <a:defRPr sz="20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numCache>
            </c:numRef>
          </c:cat>
          <c:val>
            <c:numRef>
              <c:f>Sheet1!$H$2:$H$4</c:f>
              <c:numCache>
                <c:formatCode>General</c:formatCode>
                <c:ptCount val="3"/>
                <c:pt idx="2" formatCode="0%">
                  <c:v>0.07</c:v>
                </c:pt>
              </c:numCache>
            </c:numRef>
          </c:val>
        </c:ser>
        <c:dLbls>
          <c:showLegendKey val="0"/>
          <c:showVal val="0"/>
          <c:showCatName val="0"/>
          <c:showSerName val="0"/>
          <c:showPercent val="0"/>
          <c:showBubbleSize val="0"/>
        </c:dLbls>
        <c:gapWidth val="0"/>
        <c:overlap val="100"/>
        <c:axId val="-2122126808"/>
        <c:axId val="2146321256"/>
      </c:barChart>
      <c:catAx>
        <c:axId val="-2122126808"/>
        <c:scaling>
          <c:orientation val="minMax"/>
        </c:scaling>
        <c:delete val="0"/>
        <c:axPos val="b"/>
        <c:numFmt formatCode="General" sourceLinked="1"/>
        <c:majorTickMark val="out"/>
        <c:minorTickMark val="none"/>
        <c:tickLblPos val="nextTo"/>
        <c:spPr>
          <a:ln>
            <a:noFill/>
          </a:ln>
        </c:spPr>
        <c:crossAx val="2146321256"/>
        <c:crosses val="autoZero"/>
        <c:auto val="1"/>
        <c:lblAlgn val="ctr"/>
        <c:lblOffset val="100"/>
        <c:noMultiLvlLbl val="0"/>
      </c:catAx>
      <c:valAx>
        <c:axId val="2146321256"/>
        <c:scaling>
          <c:orientation val="minMax"/>
          <c:max val="1.0"/>
        </c:scaling>
        <c:delete val="1"/>
        <c:axPos val="l"/>
        <c:numFmt formatCode="0%" sourceLinked="1"/>
        <c:majorTickMark val="out"/>
        <c:minorTickMark val="none"/>
        <c:tickLblPos val="nextTo"/>
        <c:crossAx val="-2122126808"/>
        <c:crosses val="autoZero"/>
        <c:crossBetween val="between"/>
      </c:valAx>
    </c:plotArea>
    <c:legend>
      <c:legendPos val="b"/>
      <c:legendEntry>
        <c:idx val="2"/>
        <c:delete val="1"/>
      </c:legendEntry>
      <c:legendEntry>
        <c:idx val="4"/>
        <c:delete val="1"/>
      </c:legendEntry>
      <c:legendEntry>
        <c:idx val="6"/>
        <c:delete val="1"/>
      </c:legendEntry>
      <c:layout>
        <c:manualLayout>
          <c:xMode val="edge"/>
          <c:yMode val="edge"/>
          <c:x val="0.0267741469816273"/>
          <c:y val="0.812792422686295"/>
          <c:w val="0.806451612903226"/>
          <c:h val="0.0785119251397923"/>
        </c:manualLayout>
      </c:layout>
      <c:overlay val="0"/>
      <c:spPr>
        <a:ln>
          <a:solidFill>
            <a:schemeClr val="tx1"/>
          </a:solidFill>
        </a:ln>
      </c:spPr>
      <c:txPr>
        <a:bodyPr/>
        <a:lstStyle/>
        <a:p>
          <a:pPr>
            <a:defRPr sz="1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CD977-FE49-2048-83C4-91450568645E}" type="datetimeFigureOut">
              <a:rPr lang="en-US" smtClean="0"/>
              <a:t>1/25/18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AC73D-35EC-D247-A531-D24B043BC0C9}" type="slidenum">
              <a:rPr lang="en-US" smtClean="0"/>
              <a:t>‹#›</a:t>
            </a:fld>
            <a:endParaRPr lang="en-US"/>
          </a:p>
        </p:txBody>
      </p:sp>
    </p:spTree>
    <p:extLst>
      <p:ext uri="{BB962C8B-B14F-4D97-AF65-F5344CB8AC3E}">
        <p14:creationId xmlns:p14="http://schemas.microsoft.com/office/powerpoint/2010/main" val="29668882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Caitlin:</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a:t>
            </a:fld>
            <a:endParaRPr lang="en-US"/>
          </a:p>
        </p:txBody>
      </p:sp>
    </p:spTree>
    <p:extLst>
      <p:ext uri="{BB962C8B-B14F-4D97-AF65-F5344CB8AC3E}">
        <p14:creationId xmlns:p14="http://schemas.microsoft.com/office/powerpoint/2010/main" val="155591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12</a:t>
            </a:fld>
            <a:endParaRPr lang="en-US"/>
          </a:p>
        </p:txBody>
      </p:sp>
    </p:spTree>
    <p:extLst>
      <p:ext uri="{BB962C8B-B14F-4D97-AF65-F5344CB8AC3E}">
        <p14:creationId xmlns:p14="http://schemas.microsoft.com/office/powerpoint/2010/main" val="224550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Robb: I will go through each step on this checklist</a:t>
            </a:r>
            <a:r>
              <a:rPr lang="en-US" baseline="0" dirty="0" smtClean="0"/>
              <a:t> and how it pertains to communication for our audience</a:t>
            </a:r>
            <a:endParaRPr lang="en-US" dirty="0" smtClean="0"/>
          </a:p>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15</a:t>
            </a:fld>
            <a:endParaRPr lang="en-US"/>
          </a:p>
        </p:txBody>
      </p:sp>
    </p:spTree>
    <p:extLst>
      <p:ext uri="{BB962C8B-B14F-4D97-AF65-F5344CB8AC3E}">
        <p14:creationId xmlns:p14="http://schemas.microsoft.com/office/powerpoint/2010/main" val="373575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16</a:t>
            </a:fld>
            <a:endParaRPr lang="en-US"/>
          </a:p>
        </p:txBody>
      </p:sp>
    </p:spTree>
    <p:extLst>
      <p:ext uri="{BB962C8B-B14F-4D97-AF65-F5344CB8AC3E}">
        <p14:creationId xmlns:p14="http://schemas.microsoft.com/office/powerpoint/2010/main" val="373575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17</a:t>
            </a:fld>
            <a:endParaRPr lang="en-US"/>
          </a:p>
        </p:txBody>
      </p:sp>
    </p:spTree>
    <p:extLst>
      <p:ext uri="{BB962C8B-B14F-4D97-AF65-F5344CB8AC3E}">
        <p14:creationId xmlns:p14="http://schemas.microsoft.com/office/powerpoint/2010/main" val="373575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18</a:t>
            </a:fld>
            <a:endParaRPr lang="en-US"/>
          </a:p>
        </p:txBody>
      </p:sp>
    </p:spTree>
    <p:extLst>
      <p:ext uri="{BB962C8B-B14F-4D97-AF65-F5344CB8AC3E}">
        <p14:creationId xmlns:p14="http://schemas.microsoft.com/office/powerpoint/2010/main" val="3735758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19</a:t>
            </a:fld>
            <a:endParaRPr lang="en-US"/>
          </a:p>
        </p:txBody>
      </p:sp>
    </p:spTree>
    <p:extLst>
      <p:ext uri="{BB962C8B-B14F-4D97-AF65-F5344CB8AC3E}">
        <p14:creationId xmlns:p14="http://schemas.microsoft.com/office/powerpoint/2010/main" val="3735758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 Although the title of this canvas is demonstrating the value of public health to community partners, it has multiple applications. The value</a:t>
            </a:r>
            <a:r>
              <a:rPr lang="en-US" baseline="0" dirty="0" smtClean="0"/>
              <a:t> proposition canvas can be used for internal communication as well as communication with other counties, cities and partners who you want to work with.  I may adjust this graphic to more county to county communication prior to the webinar</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20</a:t>
            </a:fld>
            <a:endParaRPr lang="en-US"/>
          </a:p>
        </p:txBody>
      </p:sp>
    </p:spTree>
    <p:extLst>
      <p:ext uri="{BB962C8B-B14F-4D97-AF65-F5344CB8AC3E}">
        <p14:creationId xmlns:p14="http://schemas.microsoft.com/office/powerpoint/2010/main" val="133383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21</a:t>
            </a:fld>
            <a:endParaRPr lang="en-US"/>
          </a:p>
        </p:txBody>
      </p:sp>
    </p:spTree>
    <p:extLst>
      <p:ext uri="{BB962C8B-B14F-4D97-AF65-F5344CB8AC3E}">
        <p14:creationId xmlns:p14="http://schemas.microsoft.com/office/powerpoint/2010/main" val="380953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22</a:t>
            </a:fld>
            <a:endParaRPr lang="en-US"/>
          </a:p>
        </p:txBody>
      </p:sp>
    </p:spTree>
    <p:extLst>
      <p:ext uri="{BB962C8B-B14F-4D97-AF65-F5344CB8AC3E}">
        <p14:creationId xmlns:p14="http://schemas.microsoft.com/office/powerpoint/2010/main" val="286058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23</a:t>
            </a:fld>
            <a:endParaRPr lang="en-US"/>
          </a:p>
        </p:txBody>
      </p:sp>
    </p:spTree>
    <p:extLst>
      <p:ext uri="{BB962C8B-B14F-4D97-AF65-F5344CB8AC3E}">
        <p14:creationId xmlns:p14="http://schemas.microsoft.com/office/powerpoint/2010/main" val="73585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2</a:t>
            </a:fld>
            <a:endParaRPr lang="en-US"/>
          </a:p>
        </p:txBody>
      </p:sp>
    </p:spTree>
    <p:extLst>
      <p:ext uri="{BB962C8B-B14F-4D97-AF65-F5344CB8AC3E}">
        <p14:creationId xmlns:p14="http://schemas.microsoft.com/office/powerpoint/2010/main" val="2553144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24</a:t>
            </a:fld>
            <a:endParaRPr lang="en-US"/>
          </a:p>
        </p:txBody>
      </p:sp>
    </p:spTree>
    <p:extLst>
      <p:ext uri="{BB962C8B-B14F-4D97-AF65-F5344CB8AC3E}">
        <p14:creationId xmlns:p14="http://schemas.microsoft.com/office/powerpoint/2010/main" val="735858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Caitlin:</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26</a:t>
            </a:fld>
            <a:endParaRPr lang="en-US"/>
          </a:p>
        </p:txBody>
      </p:sp>
    </p:spTree>
    <p:extLst>
      <p:ext uri="{BB962C8B-B14F-4D97-AF65-F5344CB8AC3E}">
        <p14:creationId xmlns:p14="http://schemas.microsoft.com/office/powerpoint/2010/main" val="203865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Caitlin:</a:t>
            </a:r>
            <a:endParaRPr lang="en-US" dirty="0"/>
          </a:p>
        </p:txBody>
      </p:sp>
      <p:sp>
        <p:nvSpPr>
          <p:cNvPr id="4" name="Slide Number Placeholder 3"/>
          <p:cNvSpPr>
            <a:spLocks noGrp="1"/>
          </p:cNvSpPr>
          <p:nvPr>
            <p:ph type="sldNum" sz="quarter" idx="10"/>
          </p:nvPr>
        </p:nvSpPr>
        <p:spPr/>
        <p:txBody>
          <a:bodyPr/>
          <a:lstStyle/>
          <a:p>
            <a:fld id="{8A744745-0812-F14C-8414-4432083313F2}" type="slidenum">
              <a:rPr lang="en-US" smtClean="0"/>
              <a:t>27</a:t>
            </a:fld>
            <a:endParaRPr lang="en-US"/>
          </a:p>
        </p:txBody>
      </p:sp>
    </p:spTree>
    <p:extLst>
      <p:ext uri="{BB962C8B-B14F-4D97-AF65-F5344CB8AC3E}">
        <p14:creationId xmlns:p14="http://schemas.microsoft.com/office/powerpoint/2010/main" val="1447443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Caitlin: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taking the time to learn about the communication</a:t>
            </a:r>
            <a:r>
              <a:rPr lang="en-US" sz="1200" kern="1200" baseline="0" dirty="0" smtClean="0">
                <a:solidFill>
                  <a:schemeClr val="tx1"/>
                </a:solidFill>
                <a:effectLst/>
                <a:latin typeface="+mn-lt"/>
                <a:ea typeface="+mn-ea"/>
                <a:cs typeface="+mn-cs"/>
              </a:rPr>
              <a:t> tools available on the CLHO AIMHI </a:t>
            </a:r>
            <a:r>
              <a:rPr lang="en-US" sz="1200" kern="1200" dirty="0" smtClean="0">
                <a:solidFill>
                  <a:schemeClr val="tx1"/>
                </a:solidFill>
                <a:effectLst/>
                <a:latin typeface="+mn-lt"/>
                <a:ea typeface="+mn-ea"/>
                <a:cs typeface="+mn-cs"/>
              </a:rPr>
              <a:t>roadmap! If you have any questions about what you heard in the webinar today, or if you run across any questions as you begin using the roadmap and tools please call or e-mail Jill Hutson at the Rede Group: #, email.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Rede Group is here to provide technical assistance for any and all aspects of the AIMHI Roadmap.</a:t>
            </a:r>
          </a:p>
          <a:p>
            <a:endParaRPr lang="en-US" dirty="0"/>
          </a:p>
        </p:txBody>
      </p:sp>
      <p:sp>
        <p:nvSpPr>
          <p:cNvPr id="4" name="Slide Number Placeholder 3"/>
          <p:cNvSpPr>
            <a:spLocks noGrp="1"/>
          </p:cNvSpPr>
          <p:nvPr>
            <p:ph type="sldNum" sz="quarter" idx="10"/>
          </p:nvPr>
        </p:nvSpPr>
        <p:spPr/>
        <p:txBody>
          <a:bodyPr/>
          <a:lstStyle/>
          <a:p>
            <a:fld id="{7077087E-DC7F-9941-9FFD-2C449F2245A5}" type="slidenum">
              <a:rPr lang="en-US" smtClean="0"/>
              <a:t>28</a:t>
            </a:fld>
            <a:endParaRPr lang="en-US"/>
          </a:p>
        </p:txBody>
      </p:sp>
    </p:spTree>
    <p:extLst>
      <p:ext uri="{BB962C8B-B14F-4D97-AF65-F5344CB8AC3E}">
        <p14:creationId xmlns:p14="http://schemas.microsoft.com/office/powerpoint/2010/main" val="284952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Robb:</a:t>
            </a:r>
          </a:p>
          <a:p>
            <a:r>
              <a:rPr lang="en-US" sz="1200" kern="1200" dirty="0" smtClean="0">
                <a:solidFill>
                  <a:schemeClr val="tx1"/>
                </a:solidFill>
                <a:effectLst/>
                <a:latin typeface="+mn-lt"/>
                <a:ea typeface="+mn-ea"/>
                <a:cs typeface="+mn-cs"/>
              </a:rPr>
              <a:t>The chat, Q&amp;A, and raise hand features can be accessed by clicking the icons found in the black rectangle at the top or bottom of your screen.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chat feature allows you to send a message to the host, panelists, and attendees. If you have a comment you would like to make to the host, panelists, or the entire group you can type the comment in here and the host and participants will be notified to look at the chat box.</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 &amp; 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Q&amp;A feature can be used to type in questions to the host or panelists throughout the webinar. The host and panelist can then choose to answer your question by typing into the Q&amp;A window or by answering verbally.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Raise Hand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raise your hand by selecting this icon during the webinar to indicate that you need something from the host.  For our purposes we will use this feature to indicate that you would like to speak out loud to either ask a question or make a comment. The host can then enable the participant to speak through the webinar.</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Polling (if applicable)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host has decided to incorporate polling into the webinar the host will begin the polling and the polling question will appear on your screen. You will then have the opportunity to select your answer. After the host has closed the polling the results will be displayed on the screen.</a:t>
            </a:r>
          </a:p>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3</a:t>
            </a:fld>
            <a:endParaRPr lang="en-US"/>
          </a:p>
        </p:txBody>
      </p:sp>
    </p:spTree>
    <p:extLst>
      <p:ext uri="{BB962C8B-B14F-4D97-AF65-F5344CB8AC3E}">
        <p14:creationId xmlns:p14="http://schemas.microsoft.com/office/powerpoint/2010/main" val="12500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4</a:t>
            </a:fld>
            <a:endParaRPr lang="en-US"/>
          </a:p>
        </p:txBody>
      </p:sp>
    </p:spTree>
    <p:extLst>
      <p:ext uri="{BB962C8B-B14F-4D97-AF65-F5344CB8AC3E}">
        <p14:creationId xmlns:p14="http://schemas.microsoft.com/office/powerpoint/2010/main" val="297393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14E06-1A3B-44F4-A4EF-F118C18F79A0}" type="slidenum">
              <a:rPr lang="en-US" smtClean="0"/>
              <a:t>6</a:t>
            </a:fld>
            <a:endParaRPr lang="en-US" dirty="0"/>
          </a:p>
        </p:txBody>
      </p:sp>
    </p:spTree>
    <p:extLst>
      <p:ext uri="{BB962C8B-B14F-4D97-AF65-F5344CB8AC3E}">
        <p14:creationId xmlns:p14="http://schemas.microsoft.com/office/powerpoint/2010/main" val="104675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14E06-1A3B-44F4-A4EF-F118C18F79A0}" type="slidenum">
              <a:rPr lang="en-US" smtClean="0"/>
              <a:t>7</a:t>
            </a:fld>
            <a:endParaRPr lang="en-US" dirty="0"/>
          </a:p>
        </p:txBody>
      </p:sp>
    </p:spTree>
    <p:extLst>
      <p:ext uri="{BB962C8B-B14F-4D97-AF65-F5344CB8AC3E}">
        <p14:creationId xmlns:p14="http://schemas.microsoft.com/office/powerpoint/2010/main" val="184829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14E06-1A3B-44F4-A4EF-F118C18F79A0}" type="slidenum">
              <a:rPr lang="en-US" smtClean="0"/>
              <a:t>8</a:t>
            </a:fld>
            <a:endParaRPr lang="en-US" dirty="0"/>
          </a:p>
        </p:txBody>
      </p:sp>
    </p:spTree>
    <p:extLst>
      <p:ext uri="{BB962C8B-B14F-4D97-AF65-F5344CB8AC3E}">
        <p14:creationId xmlns:p14="http://schemas.microsoft.com/office/powerpoint/2010/main" val="187957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14E06-1A3B-44F4-A4EF-F118C18F79A0}" type="slidenum">
              <a:rPr lang="en-US" smtClean="0"/>
              <a:t>9</a:t>
            </a:fld>
            <a:endParaRPr lang="en-US" dirty="0"/>
          </a:p>
        </p:txBody>
      </p:sp>
    </p:spTree>
    <p:extLst>
      <p:ext uri="{BB962C8B-B14F-4D97-AF65-F5344CB8AC3E}">
        <p14:creationId xmlns:p14="http://schemas.microsoft.com/office/powerpoint/2010/main" val="184829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14E06-1A3B-44F4-A4EF-F118C18F79A0}" type="slidenum">
              <a:rPr lang="en-US" smtClean="0"/>
              <a:t>10</a:t>
            </a:fld>
            <a:endParaRPr lang="en-US" dirty="0"/>
          </a:p>
        </p:txBody>
      </p:sp>
    </p:spTree>
    <p:extLst>
      <p:ext uri="{BB962C8B-B14F-4D97-AF65-F5344CB8AC3E}">
        <p14:creationId xmlns:p14="http://schemas.microsoft.com/office/powerpoint/2010/main" val="249004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37E76556-CECE-DD44-975E-42F2C0EF4CFF}" type="datetimeFigureOut">
              <a:rPr lang="en-US" smtClean="0"/>
              <a:t>1/25/18</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171450"/>
            <a:ext cx="2057400" cy="15293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178308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2" name="Content Placeholder 2"/>
          <p:cNvSpPr>
            <a:spLocks noGrp="1"/>
          </p:cNvSpPr>
          <p:nvPr>
            <p:ph sz="half" idx="17"/>
          </p:nvPr>
        </p:nvSpPr>
        <p:spPr>
          <a:xfrm>
            <a:off x="502921" y="1489472"/>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1" y="3123724"/>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E76556-CECE-DD44-975E-42F2C0EF4CFF}" type="datetimeFigureOut">
              <a:rPr lang="en-US" smtClean="0"/>
              <a:t>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7E76556-CECE-DD44-975E-42F2C0EF4CFF}" type="datetimeFigureOut">
              <a:rPr lang="en-US" smtClean="0"/>
              <a:t>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6" y="171450"/>
            <a:ext cx="3451225"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3255264" cy="871538"/>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6" y="204788"/>
            <a:ext cx="4597399"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2800351"/>
            <a:ext cx="325526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a:xfrm>
            <a:off x="3859306" y="4817689"/>
            <a:ext cx="3316941" cy="273844"/>
          </a:xfrm>
        </p:spPr>
        <p:txBody>
          <a:bodyPr/>
          <a:lstStyle/>
          <a:p>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2343150"/>
            <a:ext cx="3898272"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3460658" cy="47589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2996803"/>
            <a:ext cx="3898272"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a:xfrm>
            <a:off x="4191000" y="4817689"/>
            <a:ext cx="3005138" cy="273844"/>
          </a:xfrm>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0" name="TextBox 9"/>
          <p:cNvSpPr txBox="1"/>
          <p:nvPr/>
        </p:nvSpPr>
        <p:spPr>
          <a:xfrm>
            <a:off x="3990110"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6" y="3318061"/>
            <a:ext cx="6191157" cy="625289"/>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637838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6" y="3943350"/>
            <a:ext cx="6191157" cy="664369"/>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8" name="Rectangle 7"/>
          <p:cNvSpPr/>
          <p:nvPr/>
        </p:nvSpPr>
        <p:spPr>
          <a:xfrm>
            <a:off x="6802438" y="17145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1783080"/>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3474594"/>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5" y="171450"/>
            <a:ext cx="6387167"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6181611"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6179566"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4676706"/>
            <a:ext cx="1348398" cy="273844"/>
          </a:xfrm>
        </p:spPr>
        <p:txBody>
          <a:bodyPr/>
          <a:lstStyle>
            <a:lvl1pPr>
              <a:defRPr>
                <a:solidFill>
                  <a:schemeClr val="bg1"/>
                </a:solidFill>
              </a:defRPr>
            </a:lvl1p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a:xfrm>
            <a:off x="381096" y="4676706"/>
            <a:ext cx="4648105" cy="273844"/>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1781205"/>
            <a:ext cx="2057400" cy="1529334"/>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3401568"/>
            <a:ext cx="2057400" cy="152933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171450"/>
            <a:ext cx="423545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1928812"/>
            <a:ext cx="4016633"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401530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4676706"/>
            <a:ext cx="1348398" cy="273844"/>
          </a:xfrm>
        </p:spPr>
        <p:txBody>
          <a:bodyPr/>
          <a:lstStyle>
            <a:lvl1pPr>
              <a:defRPr>
                <a:solidFill>
                  <a:schemeClr val="bg1"/>
                </a:solidFill>
              </a:defRPr>
            </a:lvl1p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a:xfrm>
            <a:off x="381096" y="4676706"/>
            <a:ext cx="2590705" cy="273844"/>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3401045"/>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171450"/>
            <a:ext cx="2057400" cy="1529334"/>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1786247"/>
            <a:ext cx="2057400" cy="1529334"/>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1786247"/>
            <a:ext cx="2057400" cy="314096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2343150"/>
            <a:ext cx="3108960"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73936"/>
            <a:ext cx="424011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2996803"/>
            <a:ext cx="3108960"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a:xfrm>
            <a:off x="4191000" y="4817689"/>
            <a:ext cx="3005138" cy="273844"/>
          </a:xfrm>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0" name="TextBox 9"/>
          <p:cNvSpPr txBox="1"/>
          <p:nvPr/>
        </p:nvSpPr>
        <p:spPr>
          <a:xfrm>
            <a:off x="4750361"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171450"/>
            <a:ext cx="2057400" cy="1529334"/>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171450"/>
            <a:ext cx="2057400" cy="152933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716056"/>
            <a:ext cx="681318" cy="3878567"/>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719067"/>
            <a:ext cx="6858000" cy="388865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rot="16200000">
            <a:off x="8625725" y="352001"/>
            <a:ext cx="195682"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5" y="100853"/>
            <a:ext cx="7556313" cy="74631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847165"/>
            <a:ext cx="7558960" cy="581025"/>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37E76556-CECE-DD44-975E-42F2C0EF4CFF}" type="datetimeFigureOut">
              <a:rPr lang="en-US" smtClean="0"/>
              <a:t>1/25/18</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171450"/>
            <a:ext cx="2057400" cy="1529334"/>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1783080"/>
            <a:ext cx="2057400" cy="1529334"/>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334621"/>
            <a:ext cx="3086100" cy="1530679"/>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171450"/>
            <a:ext cx="820093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2343151"/>
            <a:ext cx="5638800" cy="1021556"/>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3371851"/>
            <a:ext cx="5638800" cy="1125140"/>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4686581"/>
            <a:ext cx="1474694" cy="273844"/>
          </a:xfrm>
        </p:spPr>
        <p:txBody>
          <a:bodyPr/>
          <a:lstStyle>
            <a:lvl1pPr algn="l">
              <a:defRPr>
                <a:solidFill>
                  <a:schemeClr val="bg1"/>
                </a:solidFill>
              </a:defRPr>
            </a:lvl1pPr>
          </a:lstStyle>
          <a:p>
            <a:fld id="{37E76556-CECE-DD44-975E-42F2C0EF4CFF}" type="datetimeFigureOut">
              <a:rPr lang="en-US" smtClean="0"/>
              <a:t>1/25/18</a:t>
            </a:fld>
            <a:endParaRPr lang="en-US"/>
          </a:p>
        </p:txBody>
      </p:sp>
      <p:sp>
        <p:nvSpPr>
          <p:cNvPr id="5" name="Footer Placeholder 4"/>
          <p:cNvSpPr>
            <a:spLocks noGrp="1"/>
          </p:cNvSpPr>
          <p:nvPr>
            <p:ph type="ftr" sz="quarter" idx="11"/>
          </p:nvPr>
        </p:nvSpPr>
        <p:spPr>
          <a:xfrm>
            <a:off x="2286000" y="4686581"/>
            <a:ext cx="5638800" cy="273844"/>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4686581"/>
            <a:ext cx="554038" cy="273844"/>
          </a:xfrm>
        </p:spPr>
        <p:txBody>
          <a:bodyPr/>
          <a:lstStyle/>
          <a:p>
            <a:fld id="{378C8F54-5E93-6143-957D-A7914390E847}" type="slidenum">
              <a:rPr lang="en-US" smtClean="0"/>
              <a:t>‹#›</a:t>
            </a:fld>
            <a:endParaRPr lang="en-US"/>
          </a:p>
        </p:txBody>
      </p:sp>
      <p:sp>
        <p:nvSpPr>
          <p:cNvPr id="8" name="TextBox 7"/>
          <p:cNvSpPr txBox="1"/>
          <p:nvPr/>
        </p:nvSpPr>
        <p:spPr>
          <a:xfrm>
            <a:off x="2003613" y="2333066"/>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1" y="171450"/>
            <a:ext cx="212725" cy="47589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7E76556-CECE-DD44-975E-42F2C0EF4CFF}" type="datetimeFigureOut">
              <a:rPr lang="en-US" smtClean="0"/>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C8F54-5E93-6143-957D-A7914390E847}" type="slidenum">
              <a:rPr lang="en-US" smtClean="0"/>
              <a:t>‹#›</a:t>
            </a:fld>
            <a:endParaRPr lang="en-US"/>
          </a:p>
        </p:txBody>
      </p:sp>
      <p:sp>
        <p:nvSpPr>
          <p:cNvPr id="3" name="Text Placeholder 2"/>
          <p:cNvSpPr>
            <a:spLocks noGrp="1"/>
          </p:cNvSpPr>
          <p:nvPr>
            <p:ph type="body" idx="1"/>
          </p:nvPr>
        </p:nvSpPr>
        <p:spPr>
          <a:xfrm>
            <a:off x="497541" y="1553136"/>
            <a:ext cx="3657600" cy="242047"/>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1553136"/>
            <a:ext cx="3657600" cy="242047"/>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8" y="3123724"/>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181676"/>
            <a:ext cx="554038" cy="273844"/>
          </a:xfrm>
        </p:spPr>
        <p:txBody>
          <a:bodyPr/>
          <a:lstStyle/>
          <a:p>
            <a:fld id="{378C8F54-5E93-6143-957D-A7914390E8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1" name="Content Placeholder 2"/>
          <p:cNvSpPr>
            <a:spLocks noGrp="1"/>
          </p:cNvSpPr>
          <p:nvPr>
            <p:ph sz="half" idx="15"/>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363070"/>
            <a:ext cx="7556313" cy="837080"/>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5" y="1485901"/>
            <a:ext cx="7556313" cy="31087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4817689"/>
            <a:ext cx="2133600" cy="273844"/>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7E76556-CECE-DD44-975E-42F2C0EF4CFF}" type="datetimeFigureOut">
              <a:rPr lang="en-US" smtClean="0"/>
              <a:t>1/25/18</a:t>
            </a:fld>
            <a:endParaRPr lang="en-US"/>
          </a:p>
        </p:txBody>
      </p:sp>
      <p:sp>
        <p:nvSpPr>
          <p:cNvPr id="5" name="Footer Placeholder 4"/>
          <p:cNvSpPr>
            <a:spLocks noGrp="1"/>
          </p:cNvSpPr>
          <p:nvPr>
            <p:ph type="ftr" sz="quarter" idx="3"/>
          </p:nvPr>
        </p:nvSpPr>
        <p:spPr>
          <a:xfrm>
            <a:off x="201706" y="4817689"/>
            <a:ext cx="6122894" cy="273844"/>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181676"/>
            <a:ext cx="554038" cy="273844"/>
          </a:xfrm>
          <a:prstGeom prst="rect">
            <a:avLst/>
          </a:prstGeom>
        </p:spPr>
        <p:txBody>
          <a:bodyPr vert="horz" lIns="91440" tIns="45720" rIns="91440" bIns="45720" rtlCol="0" anchor="ctr"/>
          <a:lstStyle>
            <a:lvl1pPr algn="r">
              <a:defRPr sz="1400">
                <a:solidFill>
                  <a:schemeClr val="bg1"/>
                </a:solidFill>
              </a:defRPr>
            </a:lvl1pPr>
          </a:lstStyle>
          <a:p>
            <a:fld id="{378C8F54-5E93-6143-957D-A7914390E8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txStyles>
    <p:titleStyle>
      <a:lvl1pPr algn="l" defTabSz="914400" rtl="0" eaLnBrk="1" latinLnBrk="0" hangingPunct="1">
        <a:spcBef>
          <a:spcPct val="0"/>
        </a:spcBef>
        <a:buNone/>
        <a:defRPr sz="3600" b="0" kern="1200">
          <a:solidFill>
            <a:srgbClr val="267777"/>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hyperlink" Target="mailto:jill.hutson@redegroup.co" TargetMode="External"/><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6600" y="3468501"/>
            <a:ext cx="4292600" cy="700088"/>
          </a:xfrm>
        </p:spPr>
        <p:txBody>
          <a:bodyPr>
            <a:noAutofit/>
          </a:bodyPr>
          <a:lstStyle/>
          <a:p>
            <a:r>
              <a:rPr lang="en-US" sz="2400" dirty="0" smtClean="0"/>
              <a:t>Communication Planning for Public Health Modernization</a:t>
            </a:r>
            <a:endParaRPr lang="en-US" sz="2400" dirty="0"/>
          </a:p>
        </p:txBody>
      </p:sp>
      <p:sp>
        <p:nvSpPr>
          <p:cNvPr id="3" name="Subtitle 2"/>
          <p:cNvSpPr>
            <a:spLocks noGrp="1"/>
          </p:cNvSpPr>
          <p:nvPr>
            <p:ph type="subTitle" idx="1"/>
          </p:nvPr>
        </p:nvSpPr>
        <p:spPr>
          <a:xfrm>
            <a:off x="357578" y="1072091"/>
            <a:ext cx="4038600" cy="744009"/>
          </a:xfrm>
        </p:spPr>
        <p:txBody>
          <a:bodyPr>
            <a:normAutofit fontScale="85000" lnSpcReduction="20000"/>
          </a:bodyPr>
          <a:lstStyle/>
          <a:p>
            <a:r>
              <a:rPr lang="en-US" sz="1800" dirty="0">
                <a:solidFill>
                  <a:schemeClr val="accent2"/>
                </a:solidFill>
              </a:rPr>
              <a:t>Caitlin Hill, </a:t>
            </a:r>
            <a:r>
              <a:rPr lang="en-US" sz="1800" dirty="0" smtClean="0">
                <a:solidFill>
                  <a:schemeClr val="accent2"/>
                </a:solidFill>
              </a:rPr>
              <a:t>CLHO</a:t>
            </a:r>
          </a:p>
          <a:p>
            <a:r>
              <a:rPr lang="en-US" sz="1800" dirty="0" smtClean="0">
                <a:solidFill>
                  <a:schemeClr val="accent2"/>
                </a:solidFill>
              </a:rPr>
              <a:t>Jennifer Chu, McCabe Message Partners</a:t>
            </a:r>
          </a:p>
          <a:p>
            <a:r>
              <a:rPr lang="en-US" sz="1800" dirty="0">
                <a:solidFill>
                  <a:schemeClr val="accent2"/>
                </a:solidFill>
              </a:rPr>
              <a:t>Robb </a:t>
            </a:r>
            <a:r>
              <a:rPr lang="en-US" sz="1800" dirty="0" err="1">
                <a:solidFill>
                  <a:schemeClr val="accent2"/>
                </a:solidFill>
              </a:rPr>
              <a:t>Hutson</a:t>
            </a:r>
            <a:r>
              <a:rPr lang="en-US" sz="1800" dirty="0">
                <a:solidFill>
                  <a:schemeClr val="accent2"/>
                </a:solidFill>
              </a:rPr>
              <a:t>, The Rede </a:t>
            </a:r>
            <a:r>
              <a:rPr lang="en-US" sz="1800" dirty="0" smtClean="0">
                <a:solidFill>
                  <a:schemeClr val="accent2"/>
                </a:solidFill>
              </a:rPr>
              <a:t>Group</a:t>
            </a:r>
          </a:p>
          <a:p>
            <a:endParaRPr lang="en-US" dirty="0">
              <a:solidFill>
                <a:schemeClr val="accent2"/>
              </a:solidFill>
            </a:endParaRPr>
          </a:p>
          <a:p>
            <a:endParaRPr lang="en-US" dirty="0">
              <a:solidFill>
                <a:schemeClr val="accent2"/>
              </a:solidFill>
            </a:endParaRPr>
          </a:p>
        </p:txBody>
      </p:sp>
      <p:pic>
        <p:nvPicPr>
          <p:cNvPr id="4" name="Picture 3" descr="CLHO LOGO HIGH QUALITY-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8" y="3425756"/>
            <a:ext cx="1931326" cy="1492388"/>
          </a:xfrm>
          <a:prstGeom prst="rect">
            <a:avLst/>
          </a:prstGeom>
        </p:spPr>
      </p:pic>
    </p:spTree>
    <p:extLst>
      <p:ext uri="{BB962C8B-B14F-4D97-AF65-F5344CB8AC3E}">
        <p14:creationId xmlns:p14="http://schemas.microsoft.com/office/powerpoint/2010/main" val="38182487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Zeroing in on the distinction between core supporters and the movable center, we see a difference in priorities, intensity, and uncover a divisive third rail in explaining public health to this group </a:t>
            </a:r>
            <a:br>
              <a:rPr lang="en-US" sz="1600" dirty="0"/>
            </a:b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149178958"/>
              </p:ext>
            </p:extLst>
          </p:nvPr>
        </p:nvGraphicFramePr>
        <p:xfrm>
          <a:off x="228600" y="1306869"/>
          <a:ext cx="7415463" cy="246302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610726"/>
                <a:gridCol w="962527"/>
                <a:gridCol w="842210"/>
              </a:tblGrid>
              <a:tr h="261504">
                <a:tc>
                  <a:txBody>
                    <a:bodyPr/>
                    <a:lstStyle/>
                    <a:p>
                      <a:pPr algn="ctr"/>
                      <a:endParaRPr lang="en-US" sz="1200" b="0" i="1" dirty="0">
                        <a:solidFill>
                          <a:schemeClr val="tx1"/>
                        </a:solidFill>
                      </a:endParaRPr>
                    </a:p>
                  </a:txBody>
                  <a:tcPr marL="0" marR="0" marT="34290" marB="3429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t>% 10</a:t>
                      </a:r>
                      <a:endParaRPr lang="en-US" sz="1400" dirty="0"/>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ctr"/>
                      <a:r>
                        <a:rPr lang="en-US" sz="1400" dirty="0" smtClean="0"/>
                        <a:t>% 8-10</a:t>
                      </a:r>
                      <a:endParaRPr lang="en-US" sz="1400" dirty="0"/>
                    </a:p>
                  </a:txBody>
                  <a:tcPr marT="34290" marB="3429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r>
              <a:tr h="551280">
                <a:tc>
                  <a:txBody>
                    <a:bodyPr/>
                    <a:lstStyle/>
                    <a:p>
                      <a:r>
                        <a:rPr lang="en-US" sz="1400" b="0" dirty="0" smtClean="0">
                          <a:solidFill>
                            <a:schemeClr val="tx1"/>
                          </a:solidFill>
                        </a:rPr>
                        <a:t>Help stop the spread of communicable diseases, such as meningitis, Salmonella, and the flu.</a:t>
                      </a:r>
                      <a:endParaRPr lang="en-US" sz="1400" b="0" dirty="0">
                        <a:solidFill>
                          <a:schemeClr val="tx1"/>
                        </a:solidFill>
                      </a:endParaRPr>
                    </a:p>
                  </a:txBody>
                  <a:tcPr marT="68580" marB="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22%</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63%</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8800">
                <a:tc>
                  <a:txBody>
                    <a:bodyPr/>
                    <a:lstStyle/>
                    <a:p>
                      <a:r>
                        <a:rPr lang="en-US" sz="1400" b="0" dirty="0" smtClean="0">
                          <a:solidFill>
                            <a:schemeClr val="tx1"/>
                          </a:solidFill>
                        </a:rPr>
                        <a:t>Bring others in government, like police and fire departments and state authorities, together to respond to public health emergencies, such as those resulting from natural and human caused disasters, and rebuild afterward.</a:t>
                      </a:r>
                      <a:endParaRPr lang="en-US" sz="1400" b="0" dirty="0">
                        <a:solidFill>
                          <a:schemeClr val="tx1"/>
                        </a:solidFill>
                      </a:endParaRPr>
                    </a:p>
                  </a:txBody>
                  <a:tcPr marT="68580" marB="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26%</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54%</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26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Reach out to people that are at greatest risk of having poor health outcomes, such as the elderly, disabled, or low-income families.</a:t>
                      </a:r>
                    </a:p>
                  </a:txBody>
                  <a:tcPr marT="68580" marB="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22%</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53%</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6723951"/>
              </p:ext>
            </p:extLst>
          </p:nvPr>
        </p:nvGraphicFramePr>
        <p:xfrm>
          <a:off x="228600" y="4162925"/>
          <a:ext cx="7415464" cy="70685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618747"/>
                <a:gridCol w="954506"/>
                <a:gridCol w="842211"/>
              </a:tblGrid>
              <a:tr h="706856">
                <a:tc>
                  <a:txBody>
                    <a:bodyPr/>
                    <a:lstStyle/>
                    <a:p>
                      <a:r>
                        <a:rPr lang="en-US" sz="1400" b="0" dirty="0" smtClean="0">
                          <a:solidFill>
                            <a:schemeClr val="tx1"/>
                          </a:solidFill>
                        </a:rPr>
                        <a:t>Work with partners to help create strong local policies that support health, such as smoke-free workplace laws.</a:t>
                      </a:r>
                      <a:endParaRPr lang="en-US" sz="1400" b="0" dirty="0">
                        <a:solidFill>
                          <a:schemeClr val="tx1"/>
                        </a:solidFill>
                      </a:endParaRPr>
                    </a:p>
                  </a:txBody>
                  <a:tcPr marT="68580" marB="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9%</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24%</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261428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There is a “moveable center” that you </a:t>
            </a:r>
            <a:r>
              <a:rPr lang="en-US" dirty="0" smtClean="0"/>
              <a:t>need </a:t>
            </a:r>
            <a:r>
              <a:rPr lang="en-US" dirty="0"/>
              <a:t>to reach in order to significantly increase support for public health</a:t>
            </a:r>
            <a:r>
              <a:rPr lang="en-US" dirty="0" smtClean="0"/>
              <a:t>.</a:t>
            </a:r>
            <a:endParaRPr lang="en-US" dirty="0"/>
          </a:p>
          <a:p>
            <a:r>
              <a:rPr lang="en-US" dirty="0"/>
              <a:t>The “moveable center” is more responsive to public health services around acute events. In terms of importance, ranked highest were:</a:t>
            </a:r>
          </a:p>
          <a:p>
            <a:pPr lvl="1"/>
            <a:r>
              <a:rPr lang="en-US" dirty="0"/>
              <a:t>Helping to stop the spread of communicable diseases</a:t>
            </a:r>
          </a:p>
          <a:p>
            <a:pPr lvl="1"/>
            <a:r>
              <a:rPr lang="en-US" dirty="0"/>
              <a:t>Coalescing other government agencies to respond to public health emergencies and rebuild </a:t>
            </a:r>
          </a:p>
          <a:p>
            <a:r>
              <a:rPr lang="en-US" dirty="0"/>
              <a:t>They feel public health should prioritize delivering population health services over direct health services. </a:t>
            </a:r>
          </a:p>
          <a:p>
            <a:r>
              <a:rPr lang="en-US" dirty="0"/>
              <a:t>So-called nanny state issues proved divisive with them</a:t>
            </a:r>
          </a:p>
          <a:p>
            <a:endParaRPr lang="en-US" dirty="0"/>
          </a:p>
        </p:txBody>
      </p:sp>
    </p:spTree>
    <p:extLst>
      <p:ext uri="{BB962C8B-B14F-4D97-AF65-F5344CB8AC3E}">
        <p14:creationId xmlns:p14="http://schemas.microsoft.com/office/powerpoint/2010/main" val="21809472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BBE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road map-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136" y="160866"/>
            <a:ext cx="6570133" cy="4920837"/>
          </a:xfrm>
          <a:prstGeom prst="rect">
            <a:avLst/>
          </a:prstGeom>
        </p:spPr>
      </p:pic>
      <p:sp>
        <p:nvSpPr>
          <p:cNvPr id="3" name="Right Arrow 2"/>
          <p:cNvSpPr/>
          <p:nvPr/>
        </p:nvSpPr>
        <p:spPr>
          <a:xfrm>
            <a:off x="1236136" y="3031065"/>
            <a:ext cx="482600" cy="381000"/>
          </a:xfrm>
          <a:prstGeom prst="rightArrow">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8353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0571" y="1313544"/>
            <a:ext cx="5440785" cy="1477328"/>
          </a:xfrm>
          <a:prstGeom prst="rect">
            <a:avLst/>
          </a:prstGeom>
          <a:noFill/>
        </p:spPr>
        <p:txBody>
          <a:bodyPr wrap="none" rtlCol="0">
            <a:spAutoFit/>
          </a:bodyPr>
          <a:lstStyle/>
          <a:p>
            <a:r>
              <a:rPr lang="en-US" dirty="0" smtClean="0"/>
              <a:t>Finding the communications tools on the </a:t>
            </a:r>
          </a:p>
          <a:p>
            <a:r>
              <a:rPr lang="en-US" dirty="0" smtClean="0"/>
              <a:t>Oregon Public Health Roadmap website.</a:t>
            </a:r>
          </a:p>
          <a:p>
            <a:endParaRPr lang="en-US" dirty="0"/>
          </a:p>
          <a:p>
            <a:r>
              <a:rPr lang="en-US" sz="3600" dirty="0" smtClean="0"/>
              <a:t>http://</a:t>
            </a:r>
            <a:r>
              <a:rPr lang="en-US" sz="3600" dirty="0" err="1" smtClean="0"/>
              <a:t>orphroadmap.org</a:t>
            </a:r>
            <a:r>
              <a:rPr lang="en-US" sz="3600" dirty="0" smtClean="0"/>
              <a:t> </a:t>
            </a:r>
            <a:endParaRPr lang="en-US" sz="3600" dirty="0"/>
          </a:p>
        </p:txBody>
      </p:sp>
    </p:spTree>
    <p:extLst>
      <p:ext uri="{BB962C8B-B14F-4D97-AF65-F5344CB8AC3E}">
        <p14:creationId xmlns:p14="http://schemas.microsoft.com/office/powerpoint/2010/main" val="15846505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333" y="1210733"/>
            <a:ext cx="4878009" cy="584775"/>
          </a:xfrm>
          <a:prstGeom prst="rect">
            <a:avLst/>
          </a:prstGeom>
          <a:noFill/>
        </p:spPr>
        <p:txBody>
          <a:bodyPr wrap="square" rtlCol="0">
            <a:spAutoFit/>
          </a:bodyPr>
          <a:lstStyle/>
          <a:p>
            <a:r>
              <a:rPr lang="en-US" sz="3200" dirty="0" smtClean="0"/>
              <a:t>Let’s take a quick poll!</a:t>
            </a:r>
            <a:endParaRPr lang="en-US" sz="3200" dirty="0"/>
          </a:p>
        </p:txBody>
      </p:sp>
    </p:spTree>
    <p:extLst>
      <p:ext uri="{BB962C8B-B14F-4D97-AF65-F5344CB8AC3E}">
        <p14:creationId xmlns:p14="http://schemas.microsoft.com/office/powerpoint/2010/main" val="36468955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251222" y="4437944"/>
            <a:ext cx="1044222" cy="409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ecklist- communication plan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100" y="0"/>
            <a:ext cx="3974523" cy="5143500"/>
          </a:xfrm>
          <a:prstGeom prst="rect">
            <a:avLst/>
          </a:prstGeom>
          <a:ln>
            <a:solidFill>
              <a:schemeClr val="accent2"/>
            </a:solidFill>
          </a:ln>
        </p:spPr>
      </p:pic>
    </p:spTree>
    <p:extLst>
      <p:ext uri="{BB962C8B-B14F-4D97-AF65-F5344CB8AC3E}">
        <p14:creationId xmlns:p14="http://schemas.microsoft.com/office/powerpoint/2010/main" val="4849354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ecklist- communication plan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2" y="147430"/>
            <a:ext cx="2999947" cy="3882284"/>
          </a:xfrm>
          <a:prstGeom prst="rect">
            <a:avLst/>
          </a:prstGeom>
          <a:ln>
            <a:solidFill>
              <a:schemeClr val="accent2"/>
            </a:solidFill>
          </a:ln>
        </p:spPr>
      </p:pic>
      <p:sp>
        <p:nvSpPr>
          <p:cNvPr id="4" name="Rectangle 3"/>
          <p:cNvSpPr/>
          <p:nvPr/>
        </p:nvSpPr>
        <p:spPr>
          <a:xfrm>
            <a:off x="6251222" y="4437944"/>
            <a:ext cx="1044222" cy="409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z="3200" dirty="0" smtClean="0"/>
              <a:t>Checklist: </a:t>
            </a:r>
            <a:br>
              <a:rPr lang="en-US" sz="3200" dirty="0" smtClean="0"/>
            </a:br>
            <a:r>
              <a:rPr lang="en-US" sz="3200" dirty="0" smtClean="0"/>
              <a:t>Communication Planning</a:t>
            </a:r>
            <a:endParaRPr lang="en-US" sz="3200" dirty="0"/>
          </a:p>
        </p:txBody>
      </p:sp>
      <p:sp>
        <p:nvSpPr>
          <p:cNvPr id="7" name="Content Placeholder 6"/>
          <p:cNvSpPr>
            <a:spLocks noGrp="1"/>
          </p:cNvSpPr>
          <p:nvPr>
            <p:ph sz="half" idx="2"/>
          </p:nvPr>
        </p:nvSpPr>
        <p:spPr>
          <a:xfrm>
            <a:off x="498475" y="1742017"/>
            <a:ext cx="3657600" cy="3105150"/>
          </a:xfrm>
        </p:spPr>
        <p:txBody>
          <a:bodyPr/>
          <a:lstStyle/>
          <a:p>
            <a:pPr>
              <a:buFont typeface="Wingdings" charset="2"/>
              <a:buChar char="q"/>
            </a:pPr>
            <a:r>
              <a:rPr lang="en-US" dirty="0" smtClean="0"/>
              <a:t>Clearly define the program/project you are proposing</a:t>
            </a:r>
          </a:p>
          <a:p>
            <a:pPr>
              <a:buFont typeface="Wingdings" charset="2"/>
              <a:buChar char="q"/>
            </a:pPr>
            <a:r>
              <a:rPr lang="en-US" dirty="0" smtClean="0"/>
              <a:t>Define your audiences</a:t>
            </a:r>
          </a:p>
          <a:p>
            <a:pPr>
              <a:buFont typeface="Wingdings" charset="2"/>
              <a:buChar char="q"/>
            </a:pPr>
            <a:r>
              <a:rPr lang="en-US" dirty="0" smtClean="0"/>
              <a:t>Using the Value proposition Canvas, define your value proposition for each audience</a:t>
            </a:r>
            <a:endParaRPr lang="en-US" dirty="0"/>
          </a:p>
        </p:txBody>
      </p:sp>
      <p:sp>
        <p:nvSpPr>
          <p:cNvPr id="9" name="Rectangle 8"/>
          <p:cNvSpPr/>
          <p:nvPr/>
        </p:nvSpPr>
        <p:spPr>
          <a:xfrm>
            <a:off x="6532731" y="1248015"/>
            <a:ext cx="1912375" cy="467093"/>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5889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222" y="4437944"/>
            <a:ext cx="1044222" cy="409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z="3200" dirty="0" smtClean="0"/>
              <a:t>Checklist: </a:t>
            </a:r>
            <a:br>
              <a:rPr lang="en-US" sz="3200" dirty="0" smtClean="0"/>
            </a:br>
            <a:r>
              <a:rPr lang="en-US" sz="3200" dirty="0" smtClean="0"/>
              <a:t>Communication Planning</a:t>
            </a:r>
            <a:endParaRPr lang="en-US" sz="3200" dirty="0"/>
          </a:p>
        </p:txBody>
      </p:sp>
      <p:sp>
        <p:nvSpPr>
          <p:cNvPr id="7" name="Content Placeholder 6"/>
          <p:cNvSpPr>
            <a:spLocks noGrp="1"/>
          </p:cNvSpPr>
          <p:nvPr>
            <p:ph sz="half" idx="2"/>
          </p:nvPr>
        </p:nvSpPr>
        <p:spPr>
          <a:xfrm>
            <a:off x="498475" y="1742017"/>
            <a:ext cx="3657600" cy="3105150"/>
          </a:xfrm>
        </p:spPr>
        <p:txBody>
          <a:bodyPr/>
          <a:lstStyle/>
          <a:p>
            <a:pPr>
              <a:buFont typeface="Wingdings" charset="2"/>
              <a:buChar char="q"/>
            </a:pPr>
            <a:r>
              <a:rPr lang="en-US" dirty="0" smtClean="0"/>
              <a:t>Align your proposed program with the values of your audiences</a:t>
            </a:r>
          </a:p>
          <a:p>
            <a:pPr>
              <a:buFont typeface="Wingdings" charset="2"/>
              <a:buChar char="q"/>
            </a:pPr>
            <a:r>
              <a:rPr lang="en-US" dirty="0" smtClean="0"/>
              <a:t>Demonstrate your proposal’s value to each audience</a:t>
            </a:r>
          </a:p>
          <a:p>
            <a:pPr>
              <a:buFont typeface="Wingdings" charset="2"/>
              <a:buChar char="q"/>
            </a:pPr>
            <a:r>
              <a:rPr lang="en-US" dirty="0" smtClean="0"/>
              <a:t>Identify clear next steps for your audience</a:t>
            </a:r>
            <a:endParaRPr lang="en-US" dirty="0"/>
          </a:p>
        </p:txBody>
      </p:sp>
      <p:pic>
        <p:nvPicPr>
          <p:cNvPr id="10" name="Picture 9" descr="Checklist- communication plan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2" y="147430"/>
            <a:ext cx="2999947" cy="3882284"/>
          </a:xfrm>
          <a:prstGeom prst="rect">
            <a:avLst/>
          </a:prstGeom>
          <a:ln>
            <a:solidFill>
              <a:schemeClr val="accent2"/>
            </a:solidFill>
          </a:ln>
        </p:spPr>
      </p:pic>
      <p:sp>
        <p:nvSpPr>
          <p:cNvPr id="9" name="Rectangle 8"/>
          <p:cNvSpPr/>
          <p:nvPr/>
        </p:nvSpPr>
        <p:spPr>
          <a:xfrm>
            <a:off x="6540030" y="1722410"/>
            <a:ext cx="1912375" cy="394110"/>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4832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222" y="4437944"/>
            <a:ext cx="1044222" cy="409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z="3200" dirty="0" smtClean="0"/>
              <a:t>Checklist: </a:t>
            </a:r>
            <a:br>
              <a:rPr lang="en-US" sz="3200" dirty="0" smtClean="0"/>
            </a:br>
            <a:r>
              <a:rPr lang="en-US" sz="3200" dirty="0" smtClean="0"/>
              <a:t>Communication Planning</a:t>
            </a:r>
            <a:endParaRPr lang="en-US" sz="3200" dirty="0"/>
          </a:p>
        </p:txBody>
      </p:sp>
      <p:sp>
        <p:nvSpPr>
          <p:cNvPr id="7" name="Content Placeholder 6"/>
          <p:cNvSpPr>
            <a:spLocks noGrp="1"/>
          </p:cNvSpPr>
          <p:nvPr>
            <p:ph sz="half" idx="2"/>
          </p:nvPr>
        </p:nvSpPr>
        <p:spPr>
          <a:xfrm>
            <a:off x="498475" y="1742017"/>
            <a:ext cx="3657600" cy="3105150"/>
          </a:xfrm>
        </p:spPr>
        <p:txBody>
          <a:bodyPr/>
          <a:lstStyle/>
          <a:p>
            <a:pPr>
              <a:buFont typeface="Wingdings" charset="2"/>
              <a:buChar char="q"/>
            </a:pPr>
            <a:r>
              <a:rPr lang="en-US" dirty="0" smtClean="0"/>
              <a:t>Specify the benefit they will get from taking the next step</a:t>
            </a:r>
          </a:p>
          <a:p>
            <a:pPr>
              <a:buFont typeface="Wingdings" charset="2"/>
              <a:buChar char="q"/>
            </a:pPr>
            <a:r>
              <a:rPr lang="en-US" dirty="0" smtClean="0"/>
              <a:t>Establish a clear call to action</a:t>
            </a:r>
          </a:p>
          <a:p>
            <a:pPr>
              <a:buFont typeface="Wingdings" charset="2"/>
              <a:buChar char="q"/>
            </a:pPr>
            <a:r>
              <a:rPr lang="en-US" dirty="0" smtClean="0"/>
              <a:t>Clearly define your message</a:t>
            </a:r>
            <a:endParaRPr lang="en-US" dirty="0"/>
          </a:p>
        </p:txBody>
      </p:sp>
      <p:pic>
        <p:nvPicPr>
          <p:cNvPr id="10" name="Picture 9" descr="Checklist- communication plan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2" y="147430"/>
            <a:ext cx="2999947" cy="3882284"/>
          </a:xfrm>
          <a:prstGeom prst="rect">
            <a:avLst/>
          </a:prstGeom>
          <a:ln>
            <a:solidFill>
              <a:schemeClr val="accent2"/>
            </a:solidFill>
          </a:ln>
        </p:spPr>
      </p:pic>
      <p:sp>
        <p:nvSpPr>
          <p:cNvPr id="9" name="Rectangle 8"/>
          <p:cNvSpPr/>
          <p:nvPr/>
        </p:nvSpPr>
        <p:spPr>
          <a:xfrm>
            <a:off x="6547329" y="2109220"/>
            <a:ext cx="1912375" cy="394110"/>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8843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222" y="4437944"/>
            <a:ext cx="1044222" cy="409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z="3200" dirty="0" smtClean="0"/>
              <a:t>Checklist: </a:t>
            </a:r>
            <a:br>
              <a:rPr lang="en-US" sz="3200" dirty="0" smtClean="0"/>
            </a:br>
            <a:r>
              <a:rPr lang="en-US" sz="3200" dirty="0" smtClean="0"/>
              <a:t>Communication Planning</a:t>
            </a:r>
            <a:endParaRPr lang="en-US" sz="3200" dirty="0"/>
          </a:p>
        </p:txBody>
      </p:sp>
      <p:sp>
        <p:nvSpPr>
          <p:cNvPr id="7" name="Content Placeholder 6"/>
          <p:cNvSpPr>
            <a:spLocks noGrp="1"/>
          </p:cNvSpPr>
          <p:nvPr>
            <p:ph sz="half" idx="2"/>
          </p:nvPr>
        </p:nvSpPr>
        <p:spPr>
          <a:xfrm>
            <a:off x="498475" y="1742017"/>
            <a:ext cx="3657600" cy="3105150"/>
          </a:xfrm>
        </p:spPr>
        <p:txBody>
          <a:bodyPr/>
          <a:lstStyle/>
          <a:p>
            <a:pPr>
              <a:buFont typeface="Wingdings" charset="2"/>
              <a:buChar char="q"/>
            </a:pPr>
            <a:r>
              <a:rPr lang="en-US" dirty="0" smtClean="0"/>
              <a:t>Determine the most persuasive messenger</a:t>
            </a:r>
          </a:p>
          <a:p>
            <a:pPr>
              <a:buFont typeface="Wingdings" charset="2"/>
              <a:buChar char="q"/>
            </a:pPr>
            <a:r>
              <a:rPr lang="en-US" dirty="0" smtClean="0"/>
              <a:t>Set your communication calendar and follow ups</a:t>
            </a:r>
          </a:p>
          <a:p>
            <a:pPr>
              <a:buFont typeface="Wingdings" charset="2"/>
              <a:buChar char="q"/>
            </a:pPr>
            <a:r>
              <a:rPr lang="en-US" dirty="0" smtClean="0"/>
              <a:t>Start your campaign</a:t>
            </a:r>
            <a:endParaRPr lang="en-US" dirty="0"/>
          </a:p>
        </p:txBody>
      </p:sp>
      <p:pic>
        <p:nvPicPr>
          <p:cNvPr id="10" name="Picture 9" descr="Checklist- communication plan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2" y="147430"/>
            <a:ext cx="2999947" cy="3882284"/>
          </a:xfrm>
          <a:prstGeom prst="rect">
            <a:avLst/>
          </a:prstGeom>
          <a:ln>
            <a:solidFill>
              <a:schemeClr val="accent2"/>
            </a:solidFill>
          </a:ln>
        </p:spPr>
      </p:pic>
      <p:sp>
        <p:nvSpPr>
          <p:cNvPr id="9" name="Rectangle 8"/>
          <p:cNvSpPr/>
          <p:nvPr/>
        </p:nvSpPr>
        <p:spPr>
          <a:xfrm>
            <a:off x="6532732" y="2510629"/>
            <a:ext cx="1912375" cy="394110"/>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9366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lvl="0"/>
            <a:r>
              <a:rPr lang="en-US" dirty="0"/>
              <a:t>Understand the "movable center" and how to tailor messages to them.</a:t>
            </a:r>
            <a:endParaRPr lang="en-US" dirty="0" smtClean="0"/>
          </a:p>
          <a:p>
            <a:pPr lvl="0"/>
            <a:r>
              <a:rPr lang="en-US" dirty="0" smtClean="0"/>
              <a:t>Locate </a:t>
            </a:r>
            <a:r>
              <a:rPr lang="en-US" dirty="0"/>
              <a:t>communications planning and preparation tools on the CLHO Modernization Roadmap Website. </a:t>
            </a:r>
            <a:endParaRPr lang="en-US" dirty="0" smtClean="0"/>
          </a:p>
          <a:p>
            <a:pPr lvl="0"/>
            <a:r>
              <a:rPr lang="en-US" dirty="0" smtClean="0"/>
              <a:t>Identify </a:t>
            </a:r>
            <a:r>
              <a:rPr lang="en-US" dirty="0"/>
              <a:t>ways that communications tools can be used </a:t>
            </a:r>
            <a:r>
              <a:rPr lang="en-US" dirty="0" smtClean="0"/>
              <a:t>from the </a:t>
            </a:r>
            <a:r>
              <a:rPr lang="en-US" dirty="0"/>
              <a:t>CLHO Modernization Roadmap website </a:t>
            </a:r>
            <a:r>
              <a:rPr lang="en-US" dirty="0" smtClean="0"/>
              <a:t>and make use of these tools to </a:t>
            </a:r>
            <a:r>
              <a:rPr lang="en-US" dirty="0"/>
              <a:t>improve communications outputs</a:t>
            </a:r>
            <a:r>
              <a:rPr lang="en-US" dirty="0" smtClean="0"/>
              <a:t>.</a:t>
            </a:r>
            <a:endParaRPr lang="en-US" dirty="0"/>
          </a:p>
          <a:p>
            <a:endParaRPr lang="en-US" dirty="0"/>
          </a:p>
        </p:txBody>
      </p:sp>
      <p:sp>
        <p:nvSpPr>
          <p:cNvPr id="4" name="Text Placeholder 3"/>
          <p:cNvSpPr>
            <a:spLocks noGrp="1"/>
          </p:cNvSpPr>
          <p:nvPr>
            <p:ph type="body" sz="half" idx="2"/>
          </p:nvPr>
        </p:nvSpPr>
        <p:spPr/>
        <p:txBody>
          <a:bodyPr/>
          <a:lstStyle/>
          <a:p>
            <a:r>
              <a:rPr lang="en-US" sz="2000" dirty="0">
                <a:solidFill>
                  <a:schemeClr val="accent2"/>
                </a:solidFill>
              </a:rPr>
              <a:t>By the end of the webinar participants will be able to:</a:t>
            </a:r>
          </a:p>
          <a:p>
            <a:endParaRPr lang="en-US" dirty="0"/>
          </a:p>
        </p:txBody>
      </p:sp>
    </p:spTree>
    <p:extLst>
      <p:ext uri="{BB962C8B-B14F-4D97-AF65-F5344CB8AC3E}">
        <p14:creationId xmlns:p14="http://schemas.microsoft.com/office/powerpoint/2010/main" val="32877887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Value Proposition Canv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0"/>
            <a:ext cx="6656294" cy="5143500"/>
          </a:xfrm>
          <a:prstGeom prst="rect">
            <a:avLst/>
          </a:prstGeom>
          <a:ln>
            <a:solidFill>
              <a:schemeClr val="accent2"/>
            </a:solidFill>
          </a:ln>
        </p:spPr>
      </p:pic>
    </p:spTree>
    <p:extLst>
      <p:ext uri="{BB962C8B-B14F-4D97-AF65-F5344CB8AC3E}">
        <p14:creationId xmlns:p14="http://schemas.microsoft.com/office/powerpoint/2010/main" val="23211610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251222" y="4437944"/>
            <a:ext cx="1044222" cy="409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Value Proposition Canvas bac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0"/>
            <a:ext cx="6656294" cy="5143500"/>
          </a:xfrm>
          <a:prstGeom prst="rect">
            <a:avLst/>
          </a:prstGeom>
          <a:ln>
            <a:solidFill>
              <a:schemeClr val="accent2"/>
            </a:solidFill>
          </a:ln>
        </p:spPr>
      </p:pic>
    </p:spTree>
    <p:extLst>
      <p:ext uri="{BB962C8B-B14F-4D97-AF65-F5344CB8AC3E}">
        <p14:creationId xmlns:p14="http://schemas.microsoft.com/office/powerpoint/2010/main" val="24207909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251222" y="4437944"/>
            <a:ext cx="1044222" cy="409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Value Proposition Canvas 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0"/>
            <a:ext cx="6656294" cy="5143500"/>
          </a:xfrm>
          <a:prstGeom prst="rect">
            <a:avLst/>
          </a:prstGeom>
          <a:ln>
            <a:solidFill>
              <a:schemeClr val="accent2"/>
            </a:solidFill>
          </a:ln>
        </p:spPr>
      </p:pic>
    </p:spTree>
    <p:extLst>
      <p:ext uri="{BB962C8B-B14F-4D97-AF65-F5344CB8AC3E}">
        <p14:creationId xmlns:p14="http://schemas.microsoft.com/office/powerpoint/2010/main" val="18495501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mmunication Planning 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0"/>
            <a:ext cx="6656294" cy="5143500"/>
          </a:xfrm>
          <a:prstGeom prst="rect">
            <a:avLst/>
          </a:prstGeom>
          <a:ln>
            <a:solidFill>
              <a:schemeClr val="accent2"/>
            </a:solidFill>
          </a:ln>
        </p:spPr>
      </p:pic>
    </p:spTree>
    <p:extLst>
      <p:ext uri="{BB962C8B-B14F-4D97-AF65-F5344CB8AC3E}">
        <p14:creationId xmlns:p14="http://schemas.microsoft.com/office/powerpoint/2010/main" val="94586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ommunication Planning Template 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0"/>
            <a:ext cx="6656294" cy="5143500"/>
          </a:xfrm>
          <a:prstGeom prst="rect">
            <a:avLst/>
          </a:prstGeom>
          <a:ln>
            <a:solidFill>
              <a:schemeClr val="accent2"/>
            </a:solidFill>
          </a:ln>
        </p:spPr>
      </p:pic>
    </p:spTree>
    <p:extLst>
      <p:ext uri="{BB962C8B-B14F-4D97-AF65-F5344CB8AC3E}">
        <p14:creationId xmlns:p14="http://schemas.microsoft.com/office/powerpoint/2010/main" val="34206431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4" name="TextBox 3"/>
          <p:cNvSpPr txBox="1"/>
          <p:nvPr/>
        </p:nvSpPr>
        <p:spPr>
          <a:xfrm>
            <a:off x="7656286" y="16546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835222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Public Health Protecting Oregon: </a:t>
            </a:r>
            <a:br>
              <a:rPr lang="en-US" sz="3000" dirty="0" smtClean="0"/>
            </a:br>
            <a:r>
              <a:rPr lang="en-US" sz="3000" dirty="0" smtClean="0"/>
              <a:t>Public Health Successes in Action</a:t>
            </a:r>
            <a:endParaRPr lang="en-US" sz="3000" dirty="0"/>
          </a:p>
        </p:txBody>
      </p:sp>
      <p:pic>
        <p:nvPicPr>
          <p:cNvPr id="5" name="Picture 4"/>
          <p:cNvPicPr>
            <a:picLocks noChangeAspect="1"/>
          </p:cNvPicPr>
          <p:nvPr/>
        </p:nvPicPr>
        <p:blipFill>
          <a:blip r:embed="rId3"/>
          <a:stretch>
            <a:fillRect/>
          </a:stretch>
        </p:blipFill>
        <p:spPr>
          <a:xfrm>
            <a:off x="2509130" y="1440639"/>
            <a:ext cx="5765800" cy="3702861"/>
          </a:xfrm>
          <a:prstGeom prst="rect">
            <a:avLst/>
          </a:prstGeom>
        </p:spPr>
      </p:pic>
      <p:sp>
        <p:nvSpPr>
          <p:cNvPr id="6" name="TextBox 5"/>
          <p:cNvSpPr txBox="1"/>
          <p:nvPr/>
        </p:nvSpPr>
        <p:spPr>
          <a:xfrm>
            <a:off x="592667" y="2091274"/>
            <a:ext cx="2057399" cy="1815882"/>
          </a:xfrm>
          <a:prstGeom prst="rect">
            <a:avLst/>
          </a:prstGeom>
          <a:solidFill>
            <a:schemeClr val="bg1">
              <a:lumMod val="85000"/>
            </a:schemeClr>
          </a:solidFill>
          <a:ln>
            <a:solidFill>
              <a:schemeClr val="bg1">
                <a:lumMod val="65000"/>
              </a:schemeClr>
            </a:solidFill>
          </a:ln>
        </p:spPr>
        <p:txBody>
          <a:bodyPr wrap="square" rtlCol="0">
            <a:spAutoFit/>
          </a:bodyPr>
          <a:lstStyle/>
          <a:p>
            <a:r>
              <a:rPr lang="en-US" sz="1600" dirty="0" smtClean="0"/>
              <a:t>Every day and during times of emergencies public health makes </a:t>
            </a:r>
            <a:r>
              <a:rPr lang="en-US" sz="1600" b="1" dirty="0" smtClean="0"/>
              <a:t>Oregon a healthier and safer place </a:t>
            </a:r>
            <a:r>
              <a:rPr lang="en-US" sz="1600" dirty="0" smtClean="0"/>
              <a:t>to live and work.</a:t>
            </a:r>
            <a:endParaRPr lang="en-US" sz="1600" dirty="0"/>
          </a:p>
        </p:txBody>
      </p:sp>
    </p:spTree>
    <p:extLst>
      <p:ext uri="{BB962C8B-B14F-4D97-AF65-F5344CB8AC3E}">
        <p14:creationId xmlns:p14="http://schemas.microsoft.com/office/powerpoint/2010/main" val="8039025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498475" y="1100890"/>
            <a:ext cx="7556313" cy="3108722"/>
          </a:xfrm>
        </p:spPr>
        <p:txBody>
          <a:bodyPr>
            <a:normAutofit fontScale="92500" lnSpcReduction="10000"/>
          </a:bodyPr>
          <a:lstStyle/>
          <a:p>
            <a:r>
              <a:rPr lang="en-US" dirty="0" smtClean="0"/>
              <a:t>Technical assistance Available from Rede Group:</a:t>
            </a:r>
          </a:p>
          <a:p>
            <a:pPr lvl="1"/>
            <a:r>
              <a:rPr lang="en-US" dirty="0" smtClean="0"/>
              <a:t>Change Management</a:t>
            </a:r>
          </a:p>
          <a:p>
            <a:pPr lvl="1"/>
            <a:r>
              <a:rPr lang="en-US" dirty="0" smtClean="0"/>
              <a:t>Communication planning and design</a:t>
            </a:r>
          </a:p>
          <a:p>
            <a:pPr lvl="1"/>
            <a:r>
              <a:rPr lang="en-US" dirty="0" smtClean="0"/>
              <a:t>Cross jurisdictional sharing arrangements</a:t>
            </a:r>
          </a:p>
          <a:p>
            <a:pPr lvl="1"/>
            <a:r>
              <a:rPr lang="en-US" dirty="0" smtClean="0"/>
              <a:t>Cross-sector sharing arrangements </a:t>
            </a:r>
          </a:p>
          <a:p>
            <a:pPr lvl="1"/>
            <a:r>
              <a:rPr lang="en-US" dirty="0" smtClean="0"/>
              <a:t>Local Modernization Plans </a:t>
            </a:r>
          </a:p>
          <a:p>
            <a:r>
              <a:rPr lang="en-US" dirty="0" smtClean="0"/>
              <a:t>Next Webinar</a:t>
            </a:r>
          </a:p>
          <a:p>
            <a:pPr lvl="1"/>
            <a:r>
              <a:rPr lang="en-US" dirty="0" smtClean="0"/>
              <a:t>Topic: Public Health Modernization &amp; Accreditation Crosswalk</a:t>
            </a:r>
          </a:p>
          <a:p>
            <a:pPr lvl="1"/>
            <a:r>
              <a:rPr lang="en-US" dirty="0" smtClean="0"/>
              <a:t>Date/Time: February 27, 9-10 AM</a:t>
            </a:r>
          </a:p>
        </p:txBody>
      </p:sp>
    </p:spTree>
    <p:extLst>
      <p:ext uri="{BB962C8B-B14F-4D97-AF65-F5344CB8AC3E}">
        <p14:creationId xmlns:p14="http://schemas.microsoft.com/office/powerpoint/2010/main" val="20622119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a:t>
            </a:r>
            <a:endParaRPr lang="en-US" dirty="0"/>
          </a:p>
        </p:txBody>
      </p:sp>
      <p:sp>
        <p:nvSpPr>
          <p:cNvPr id="3" name="Content Placeholder 2"/>
          <p:cNvSpPr>
            <a:spLocks noGrp="1"/>
          </p:cNvSpPr>
          <p:nvPr>
            <p:ph sz="half" idx="1"/>
          </p:nvPr>
        </p:nvSpPr>
        <p:spPr/>
        <p:txBody>
          <a:bodyPr/>
          <a:lstStyle/>
          <a:p>
            <a:r>
              <a:rPr lang="en-US" dirty="0" smtClean="0"/>
              <a:t>Technical assistance provided by the Rede Group</a:t>
            </a:r>
          </a:p>
          <a:p>
            <a:r>
              <a:rPr lang="en-US" dirty="0" smtClean="0"/>
              <a:t>For questions regarding the AIMHI Roadmap contact:</a:t>
            </a:r>
            <a:br>
              <a:rPr lang="en-US" dirty="0" smtClean="0"/>
            </a:br>
            <a:r>
              <a:rPr lang="en-US" dirty="0" smtClean="0"/>
              <a:t/>
            </a:r>
            <a:br>
              <a:rPr lang="en-US" dirty="0" smtClean="0"/>
            </a:br>
            <a:r>
              <a:rPr lang="en-US" dirty="0" smtClean="0"/>
              <a:t>Jill Hutson </a:t>
            </a:r>
            <a:r>
              <a:rPr lang="en-US" dirty="0" smtClean="0">
                <a:hlinkClick r:id="rId3"/>
              </a:rPr>
              <a:t>jill.hutson@redegroup.co</a:t>
            </a:r>
            <a:r>
              <a:rPr lang="en-US" dirty="0" smtClean="0"/>
              <a:t> 503-764-9696</a:t>
            </a:r>
            <a:endParaRPr lang="en-US" dirty="0"/>
          </a:p>
        </p:txBody>
      </p:sp>
      <p:pic>
        <p:nvPicPr>
          <p:cNvPr id="6" name="Picture 5" descr="Redegroup-Logo-engage-web-h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850" y="1489472"/>
            <a:ext cx="3250750" cy="1618419"/>
          </a:xfrm>
          <a:prstGeom prst="rect">
            <a:avLst/>
          </a:prstGeom>
        </p:spPr>
      </p:pic>
    </p:spTree>
    <p:extLst>
      <p:ext uri="{BB962C8B-B14F-4D97-AF65-F5344CB8AC3E}">
        <p14:creationId xmlns:p14="http://schemas.microsoft.com/office/powerpoint/2010/main" val="3012385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Webinar Technology Test</a:t>
            </a:r>
            <a:endParaRPr lang="en-US" dirty="0"/>
          </a:p>
        </p:txBody>
      </p:sp>
      <p:sp>
        <p:nvSpPr>
          <p:cNvPr id="3" name="Content Placeholder 2"/>
          <p:cNvSpPr>
            <a:spLocks noGrp="1"/>
          </p:cNvSpPr>
          <p:nvPr>
            <p:ph idx="1"/>
          </p:nvPr>
        </p:nvSpPr>
        <p:spPr/>
        <p:txBody>
          <a:bodyPr/>
          <a:lstStyle/>
          <a:p>
            <a:pPr lvl="0"/>
            <a:r>
              <a:rPr lang="en-US" dirty="0"/>
              <a:t>Raise your hand if you went out of town over the </a:t>
            </a:r>
            <a:r>
              <a:rPr lang="en-US" dirty="0" smtClean="0"/>
              <a:t>holidays</a:t>
            </a:r>
            <a:endParaRPr lang="en-US" dirty="0"/>
          </a:p>
          <a:p>
            <a:pPr lvl="0"/>
            <a:r>
              <a:rPr lang="en-US" dirty="0"/>
              <a:t>In the chat box type where you went during the holidays or if you stayed home type that </a:t>
            </a:r>
            <a:r>
              <a:rPr lang="en-US" dirty="0" smtClean="0"/>
              <a:t>in</a:t>
            </a:r>
            <a:endParaRPr lang="en-US" dirty="0"/>
          </a:p>
          <a:p>
            <a:pPr lvl="0"/>
            <a:endParaRPr lang="en-US" dirty="0"/>
          </a:p>
          <a:p>
            <a:endParaRPr lang="en-US" dirty="0"/>
          </a:p>
        </p:txBody>
      </p:sp>
    </p:spTree>
    <p:extLst>
      <p:ext uri="{BB962C8B-B14F-4D97-AF65-F5344CB8AC3E}">
        <p14:creationId xmlns:p14="http://schemas.microsoft.com/office/powerpoint/2010/main" val="33051791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Public Polling </a:t>
            </a:r>
            <a:endParaRPr lang="en-US" dirty="0"/>
          </a:p>
        </p:txBody>
      </p:sp>
      <p:sp>
        <p:nvSpPr>
          <p:cNvPr id="6" name="Content Placeholder 5"/>
          <p:cNvSpPr>
            <a:spLocks noGrp="1"/>
          </p:cNvSpPr>
          <p:nvPr>
            <p:ph idx="1"/>
          </p:nvPr>
        </p:nvSpPr>
        <p:spPr/>
        <p:txBody>
          <a:bodyPr/>
          <a:lstStyle/>
          <a:p>
            <a:r>
              <a:rPr lang="en-US" dirty="0" smtClean="0"/>
              <a:t>Public polling to inform communication approaches </a:t>
            </a:r>
            <a:endParaRPr lang="en-US" dirty="0"/>
          </a:p>
        </p:txBody>
      </p:sp>
    </p:spTree>
    <p:extLst>
      <p:ext uri="{BB962C8B-B14F-4D97-AF65-F5344CB8AC3E}">
        <p14:creationId xmlns:p14="http://schemas.microsoft.com/office/powerpoint/2010/main" val="3847326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Background – Methodology and Demographics</a:t>
            </a:r>
          </a:p>
        </p:txBody>
      </p:sp>
      <p:sp>
        <p:nvSpPr>
          <p:cNvPr id="3" name="Content Placeholder 2"/>
          <p:cNvSpPr>
            <a:spLocks noGrp="1"/>
          </p:cNvSpPr>
          <p:nvPr>
            <p:ph sz="half" idx="1"/>
          </p:nvPr>
        </p:nvSpPr>
        <p:spPr/>
        <p:txBody>
          <a:bodyPr>
            <a:normAutofit/>
          </a:bodyPr>
          <a:lstStyle/>
          <a:p>
            <a:r>
              <a:rPr lang="en-US" dirty="0"/>
              <a:t>Public Opinion Strategies conducted a representative, statewide telephone survey in Oregon among N=500 registered voters from May 1-4, 2017.</a:t>
            </a:r>
          </a:p>
          <a:p>
            <a:endParaRPr lang="en-US" dirty="0"/>
          </a:p>
          <a:p>
            <a:r>
              <a:rPr lang="en-US" dirty="0"/>
              <a:t>Margin of error: +4.4%.</a:t>
            </a:r>
          </a:p>
          <a:p>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477269266"/>
              </p:ext>
            </p:extLst>
          </p:nvPr>
        </p:nvGraphicFramePr>
        <p:xfrm>
          <a:off x="4700337" y="1489472"/>
          <a:ext cx="3758867" cy="2935874"/>
        </p:xfrm>
        <a:graphic>
          <a:graphicData uri="http://schemas.openxmlformats.org/drawingml/2006/table">
            <a:tbl>
              <a:tblPr firstRow="1" bandRow="1"/>
              <a:tblGrid>
                <a:gridCol w="1539776"/>
                <a:gridCol w="1229916"/>
                <a:gridCol w="989175"/>
              </a:tblGrid>
              <a:tr h="80069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2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latin typeface="+mj-lt"/>
                        </a:rPr>
                        <a:t>Registered Voter/Census Population Statistics</a:t>
                      </a:r>
                      <a:endParaRPr lang="en-US" sz="1200" b="0" dirty="0">
                        <a:solidFill>
                          <a:schemeClr val="tx1"/>
                        </a:solidFill>
                        <a:latin typeface="+mj-lt"/>
                      </a:endParaRP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latin typeface="+mj-lt"/>
                        </a:rPr>
                        <a:t>Survey*</a:t>
                      </a:r>
                      <a:endParaRPr lang="en-US" sz="1200" b="0" dirty="0">
                        <a:solidFill>
                          <a:schemeClr val="tx1"/>
                        </a:solidFill>
                        <a:latin typeface="+mj-lt"/>
                      </a:endParaRPr>
                    </a:p>
                  </a:txBody>
                  <a:tcPr marT="34290" marB="3429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68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i="1" dirty="0" smtClean="0">
                          <a:solidFill>
                            <a:schemeClr val="tx1"/>
                          </a:solidFill>
                        </a:rPr>
                        <a:t>Male</a:t>
                      </a:r>
                      <a:endParaRPr lang="en-US" sz="1200" b="0" i="1"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Calibri"/>
                          <a:ea typeface="+mn-ea"/>
                          <a:cs typeface="+mn-cs"/>
                        </a:rPr>
                        <a:t>49%</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200" b="0" kern="1200" dirty="0" smtClean="0">
                          <a:solidFill>
                            <a:schemeClr val="tx1"/>
                          </a:solidFill>
                          <a:latin typeface="+mj-lt"/>
                          <a:ea typeface="+mn-ea"/>
                          <a:cs typeface="+mn-cs"/>
                        </a:rPr>
                        <a:t>48%</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668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i="1" dirty="0" smtClean="0">
                          <a:solidFill>
                            <a:schemeClr val="tx1"/>
                          </a:solidFill>
                        </a:rPr>
                        <a:t>Female</a:t>
                      </a:r>
                      <a:endParaRPr lang="en-US" sz="1200" b="0" i="1"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200" b="0" kern="1200" dirty="0" smtClean="0">
                          <a:solidFill>
                            <a:schemeClr val="tx1"/>
                          </a:solidFill>
                          <a:latin typeface="+mj-lt"/>
                          <a:ea typeface="+mn-ea"/>
                          <a:cs typeface="+mn-cs"/>
                        </a:rPr>
                        <a:t>51%</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200" b="0" kern="1200" dirty="0" smtClean="0">
                          <a:solidFill>
                            <a:schemeClr val="tx1"/>
                          </a:solidFill>
                          <a:latin typeface="+mj-lt"/>
                          <a:ea typeface="+mn-ea"/>
                          <a:cs typeface="+mn-cs"/>
                        </a:rPr>
                        <a:t>52%</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33795">
                <a:tc>
                  <a:txBody>
                    <a:bodyPr/>
                    <a:lstStyle/>
                    <a:p>
                      <a:pPr algn="ctr"/>
                      <a:r>
                        <a:rPr lang="en-US" sz="1200" b="0" i="1" dirty="0" smtClean="0">
                          <a:solidFill>
                            <a:schemeClr val="tx1"/>
                          </a:solidFill>
                        </a:rPr>
                        <a:t>Ages 18-44</a:t>
                      </a:r>
                      <a:endParaRPr lang="en-US" sz="1200" b="0" i="1"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en-US" sz="1200" b="0" kern="1200" dirty="0" smtClean="0">
                          <a:solidFill>
                            <a:schemeClr val="tx1"/>
                          </a:solidFill>
                          <a:latin typeface="+mj-lt"/>
                          <a:ea typeface="+mn-ea"/>
                          <a:cs typeface="+mn-cs"/>
                        </a:rPr>
                        <a:t>44%</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en-US" sz="1200" b="0" kern="1200" dirty="0" smtClean="0">
                          <a:solidFill>
                            <a:schemeClr val="tx1"/>
                          </a:solidFill>
                          <a:latin typeface="+mj-lt"/>
                          <a:ea typeface="+mn-ea"/>
                          <a:cs typeface="+mn-cs"/>
                        </a:rPr>
                        <a:t>41%</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66898">
                <a:tc>
                  <a:txBody>
                    <a:bodyPr/>
                    <a:lstStyle/>
                    <a:p>
                      <a:pPr algn="ctr"/>
                      <a:r>
                        <a:rPr lang="en-US" sz="1200" b="0" i="1" dirty="0" smtClean="0">
                          <a:solidFill>
                            <a:schemeClr val="tx1"/>
                          </a:solidFill>
                        </a:rPr>
                        <a:t>Ages</a:t>
                      </a:r>
                      <a:r>
                        <a:rPr lang="en-US" sz="1200" b="0" i="1" baseline="0" dirty="0" smtClean="0">
                          <a:solidFill>
                            <a:schemeClr val="tx1"/>
                          </a:solidFill>
                        </a:rPr>
                        <a:t> 45+</a:t>
                      </a:r>
                      <a:endParaRPr lang="en-US" sz="1200" b="0" i="1"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en-US" sz="1200" b="0" kern="1200" dirty="0" smtClean="0">
                          <a:solidFill>
                            <a:schemeClr val="tx1"/>
                          </a:solidFill>
                          <a:latin typeface="+mj-lt"/>
                          <a:ea typeface="+mn-ea"/>
                          <a:cs typeface="+mn-cs"/>
                        </a:rPr>
                        <a:t>56%</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en-US" sz="1200" b="0" kern="1200" dirty="0" smtClean="0">
                          <a:solidFill>
                            <a:schemeClr val="tx1"/>
                          </a:solidFill>
                          <a:latin typeface="+mj-lt"/>
                          <a:ea typeface="+mn-ea"/>
                          <a:cs typeface="+mn-cs"/>
                        </a:rPr>
                        <a:t>59%</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66898">
                <a:tc>
                  <a:txBody>
                    <a:bodyPr/>
                    <a:lstStyle/>
                    <a:p>
                      <a:pPr algn="ctr"/>
                      <a:r>
                        <a:rPr lang="en-US" sz="1200" b="0" i="1" dirty="0" smtClean="0">
                          <a:solidFill>
                            <a:schemeClr val="tx1"/>
                          </a:solidFill>
                        </a:rPr>
                        <a:t>White</a:t>
                      </a:r>
                    </a:p>
                  </a:txBody>
                  <a:tcPr marL="0" marR="0" marT="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en-US" sz="1200" b="0" kern="1200" dirty="0" smtClean="0">
                          <a:solidFill>
                            <a:schemeClr val="tx1"/>
                          </a:solidFill>
                          <a:latin typeface="+mj-lt"/>
                          <a:ea typeface="+mn-ea"/>
                          <a:cs typeface="+mn-cs"/>
                        </a:rPr>
                        <a:t>88%</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en-US" sz="1200" b="0" kern="1200" dirty="0" smtClean="0">
                          <a:solidFill>
                            <a:schemeClr val="tx1"/>
                          </a:solidFill>
                          <a:latin typeface="+mj-lt"/>
                          <a:ea typeface="+mn-ea"/>
                          <a:cs typeface="+mn-cs"/>
                        </a:rPr>
                        <a:t>87%</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33795">
                <a:tc>
                  <a:txBody>
                    <a:bodyPr/>
                    <a:lstStyle/>
                    <a:p>
                      <a:pPr algn="ctr"/>
                      <a:r>
                        <a:rPr lang="en-US" sz="1200" b="0" i="1" dirty="0" smtClean="0">
                          <a:solidFill>
                            <a:schemeClr val="tx1"/>
                          </a:solidFill>
                        </a:rPr>
                        <a:t>Total</a:t>
                      </a:r>
                      <a:r>
                        <a:rPr lang="en-US" sz="1200" b="0" i="1" baseline="0" dirty="0" smtClean="0">
                          <a:solidFill>
                            <a:schemeClr val="tx1"/>
                          </a:solidFill>
                        </a:rPr>
                        <a:t> Non-White</a:t>
                      </a:r>
                      <a:endParaRPr lang="en-US" sz="1200" b="0" i="1"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en-US" sz="1200" b="0" kern="1200" dirty="0" smtClean="0">
                          <a:solidFill>
                            <a:schemeClr val="tx1"/>
                          </a:solidFill>
                          <a:latin typeface="+mj-lt"/>
                          <a:ea typeface="+mn-ea"/>
                          <a:cs typeface="+mn-cs"/>
                        </a:rPr>
                        <a:t>12%</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en-US" sz="1200" b="0" kern="1200" dirty="0" smtClean="0">
                          <a:solidFill>
                            <a:schemeClr val="tx1"/>
                          </a:solidFill>
                          <a:latin typeface="+mj-lt"/>
                          <a:ea typeface="+mn-ea"/>
                          <a:cs typeface="+mn-cs"/>
                        </a:rPr>
                        <a:t>11%</a:t>
                      </a:r>
                      <a:endParaRPr lang="en-US" sz="1200" b="0" kern="1200" dirty="0">
                        <a:solidFill>
                          <a:schemeClr val="tx1"/>
                        </a:solidFill>
                        <a:latin typeface="+mj-lt"/>
                        <a:ea typeface="+mn-ea"/>
                        <a:cs typeface="+mn-cs"/>
                      </a:endParaRPr>
                    </a:p>
                  </a:txBody>
                  <a:tcPr marL="0" marR="0" marT="0" marB="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19907375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8181" y="3594379"/>
            <a:ext cx="8707641" cy="418367"/>
          </a:xfrm>
          <a:prstGeom prst="rect">
            <a:avLst/>
          </a:prstGeom>
          <a:solidFill>
            <a:srgbClr val="FFFFCC"/>
          </a:solidFill>
          <a:ln w="3175">
            <a:solidFill>
              <a:srgbClr val="0A316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000" dirty="0"/>
              <a:t>Public health departments ranked in the second tier of organizations that were tested.</a:t>
            </a:r>
            <a:br>
              <a:rPr lang="en-US" sz="2000" dirty="0"/>
            </a:b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555505587"/>
              </p:ext>
            </p:extLst>
          </p:nvPr>
        </p:nvGraphicFramePr>
        <p:xfrm>
          <a:off x="137161" y="1660358"/>
          <a:ext cx="3749039" cy="2751889"/>
        </p:xfrm>
        <a:graphic>
          <a:graphicData uri="http://schemas.openxmlformats.org/drawingml/2006/table">
            <a:tbl>
              <a:tblPr firstRow="1" bandRow="1">
                <a:tableStyleId>{5C22544A-7EE6-4342-B048-85BDC9FD1C3A}</a:tableStyleId>
              </a:tblPr>
              <a:tblGrid>
                <a:gridCol w="3749039"/>
              </a:tblGrid>
              <a:tr h="232381">
                <a:tc>
                  <a:txBody>
                    <a:bodyPr/>
                    <a:lstStyle/>
                    <a:p>
                      <a:pPr algn="r"/>
                      <a:r>
                        <a:rPr lang="en-US" sz="1800" b="1" dirty="0" smtClean="0">
                          <a:solidFill>
                            <a:schemeClr val="tx1"/>
                          </a:solidFill>
                        </a:rPr>
                        <a:t>Schools</a:t>
                      </a:r>
                      <a:endParaRPr lang="en-US" sz="1800" b="1" dirty="0">
                        <a:solidFill>
                          <a:schemeClr val="tx1"/>
                        </a:solidFill>
                      </a:endParaRPr>
                    </a:p>
                  </a:txBody>
                  <a:tcPr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2748">
                <a:tc>
                  <a:txBody>
                    <a:bodyPr/>
                    <a:lstStyle/>
                    <a:p>
                      <a:pPr algn="r"/>
                      <a:r>
                        <a:rPr lang="en-US" sz="1800" b="1" dirty="0" smtClean="0">
                          <a:solidFill>
                            <a:schemeClr val="tx1"/>
                          </a:solidFill>
                        </a:rPr>
                        <a:t>Fire Departments</a:t>
                      </a:r>
                      <a:endParaRPr lang="en-US" sz="1800" b="1" dirty="0">
                        <a:solidFill>
                          <a:schemeClr val="tx1"/>
                        </a:solidFill>
                      </a:endParaRPr>
                    </a:p>
                  </a:txBody>
                  <a:tcPr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2748">
                <a:tc>
                  <a:txBody>
                    <a:bodyPr/>
                    <a:lstStyle/>
                    <a:p>
                      <a:pPr algn="r"/>
                      <a:r>
                        <a:rPr lang="en-US" sz="1800" b="1" dirty="0" smtClean="0">
                          <a:solidFill>
                            <a:schemeClr val="tx1"/>
                          </a:solidFill>
                        </a:rPr>
                        <a:t>Hospitals</a:t>
                      </a:r>
                      <a:endParaRPr lang="en-US" sz="18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2748">
                <a:tc>
                  <a:txBody>
                    <a:bodyPr/>
                    <a:lstStyle/>
                    <a:p>
                      <a:pPr algn="r"/>
                      <a:r>
                        <a:rPr lang="en-US" sz="1800" b="1" dirty="0" smtClean="0">
                          <a:solidFill>
                            <a:schemeClr val="tx1"/>
                          </a:solidFill>
                        </a:rPr>
                        <a:t>Police Departments</a:t>
                      </a:r>
                      <a:endParaRPr lang="en-US" sz="18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2748">
                <a:tc>
                  <a:txBody>
                    <a:bodyPr/>
                    <a:lstStyle/>
                    <a:p>
                      <a:pPr algn="r"/>
                      <a:r>
                        <a:rPr lang="en-US" sz="1800" b="1" dirty="0" smtClean="0">
                          <a:solidFill>
                            <a:schemeClr val="tx1"/>
                          </a:solidFill>
                        </a:rPr>
                        <a:t>Libraries</a:t>
                      </a:r>
                      <a:endParaRPr lang="en-US" sz="18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5097">
                <a:tc>
                  <a:txBody>
                    <a:bodyPr/>
                    <a:lstStyle/>
                    <a:p>
                      <a:pPr algn="r"/>
                      <a:r>
                        <a:rPr lang="en-US" sz="1800" b="1" dirty="0" smtClean="0">
                          <a:solidFill>
                            <a:schemeClr val="tx1"/>
                          </a:solidFill>
                        </a:rPr>
                        <a:t>Public Health Departments</a:t>
                      </a:r>
                      <a:endParaRPr lang="en-US" sz="18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5179">
                <a:tc>
                  <a:txBody>
                    <a:bodyPr/>
                    <a:lstStyle/>
                    <a:p>
                      <a:pPr algn="r"/>
                      <a:r>
                        <a:rPr lang="en-US" sz="1800" b="1" dirty="0" smtClean="0">
                          <a:solidFill>
                            <a:schemeClr val="tx1"/>
                          </a:solidFill>
                        </a:rPr>
                        <a:t>Parks</a:t>
                      </a:r>
                      <a:endParaRPr lang="en-US" sz="18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Chart 4"/>
          <p:cNvGraphicFramePr/>
          <p:nvPr>
            <p:extLst>
              <p:ext uri="{D42A27DB-BD31-4B8C-83A1-F6EECF244321}">
                <p14:modId xmlns:p14="http://schemas.microsoft.com/office/powerpoint/2010/main" val="1834015149"/>
              </p:ext>
            </p:extLst>
          </p:nvPr>
        </p:nvGraphicFramePr>
        <p:xfrm>
          <a:off x="3962401" y="1600200"/>
          <a:ext cx="4495799" cy="2800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93433294"/>
              </p:ext>
            </p:extLst>
          </p:nvPr>
        </p:nvGraphicFramePr>
        <p:xfrm>
          <a:off x="8100645" y="1600202"/>
          <a:ext cx="914400" cy="2800350"/>
        </p:xfrm>
        <a:graphic>
          <a:graphicData uri="http://schemas.openxmlformats.org/drawingml/2006/table">
            <a:tbl>
              <a:tblPr firstRow="1" bandRow="1">
                <a:tableStyleId>{5C22544A-7EE6-4342-B048-85BDC9FD1C3A}</a:tableStyleId>
              </a:tblPr>
              <a:tblGrid>
                <a:gridCol w="914400"/>
              </a:tblGrid>
              <a:tr h="400050">
                <a:tc>
                  <a:txBody>
                    <a:bodyPr/>
                    <a:lstStyle/>
                    <a:p>
                      <a:pPr algn="ctr"/>
                      <a:r>
                        <a:rPr lang="en-US" sz="1500" b="1" dirty="0" smtClean="0">
                          <a:solidFill>
                            <a:schemeClr val="tx1"/>
                          </a:solidFill>
                        </a:rPr>
                        <a:t>9.1</a:t>
                      </a:r>
                      <a:endParaRPr lang="en-US" sz="1500" b="1" dirty="0">
                        <a:solidFill>
                          <a:schemeClr val="tx1"/>
                        </a:solidFill>
                      </a:endParaRPr>
                    </a:p>
                  </a:txBody>
                  <a:tcPr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00050">
                <a:tc>
                  <a:txBody>
                    <a:bodyPr/>
                    <a:lstStyle/>
                    <a:p>
                      <a:pPr algn="ctr"/>
                      <a:r>
                        <a:rPr lang="en-US" sz="1500" b="1" dirty="0" smtClean="0">
                          <a:solidFill>
                            <a:schemeClr val="tx1"/>
                          </a:solidFill>
                        </a:rPr>
                        <a:t>9.2</a:t>
                      </a:r>
                      <a:endParaRPr lang="en-US" sz="1500" b="1" dirty="0">
                        <a:solidFill>
                          <a:schemeClr val="tx1"/>
                        </a:solidFill>
                      </a:endParaRPr>
                    </a:p>
                  </a:txBody>
                  <a:tcPr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00050">
                <a:tc>
                  <a:txBody>
                    <a:bodyPr/>
                    <a:lstStyle/>
                    <a:p>
                      <a:pPr algn="ctr"/>
                      <a:r>
                        <a:rPr lang="en-US" sz="1500" b="1" dirty="0" smtClean="0">
                          <a:solidFill>
                            <a:schemeClr val="tx1"/>
                          </a:solidFill>
                        </a:rPr>
                        <a:t>9.0</a:t>
                      </a:r>
                      <a:endParaRPr lang="en-US" sz="15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0050">
                <a:tc>
                  <a:txBody>
                    <a:bodyPr/>
                    <a:lstStyle/>
                    <a:p>
                      <a:pPr algn="ctr"/>
                      <a:r>
                        <a:rPr lang="en-US" sz="1500" b="1" dirty="0" smtClean="0">
                          <a:solidFill>
                            <a:schemeClr val="tx1"/>
                          </a:solidFill>
                        </a:rPr>
                        <a:t>8.7</a:t>
                      </a:r>
                      <a:endParaRPr lang="en-US" sz="15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0050">
                <a:tc>
                  <a:txBody>
                    <a:bodyPr/>
                    <a:lstStyle/>
                    <a:p>
                      <a:pPr algn="ctr"/>
                      <a:r>
                        <a:rPr lang="en-US" sz="1500" b="1" dirty="0" smtClean="0">
                          <a:solidFill>
                            <a:schemeClr val="tx1"/>
                          </a:solidFill>
                        </a:rPr>
                        <a:t>7.9</a:t>
                      </a: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0050">
                <a:tc>
                  <a:txBody>
                    <a:bodyPr/>
                    <a:lstStyle/>
                    <a:p>
                      <a:pPr algn="ctr"/>
                      <a:r>
                        <a:rPr lang="en-US" sz="1500" b="1" dirty="0" smtClean="0">
                          <a:solidFill>
                            <a:schemeClr val="tx1"/>
                          </a:solidFill>
                        </a:rPr>
                        <a:t>7.8</a:t>
                      </a:r>
                      <a:endParaRPr lang="en-US" sz="15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0050">
                <a:tc>
                  <a:txBody>
                    <a:bodyPr/>
                    <a:lstStyle/>
                    <a:p>
                      <a:pPr algn="ctr"/>
                      <a:r>
                        <a:rPr lang="en-US" sz="1500" b="1" dirty="0" smtClean="0">
                          <a:solidFill>
                            <a:schemeClr val="tx1"/>
                          </a:solidFill>
                        </a:rPr>
                        <a:t>7.9</a:t>
                      </a:r>
                      <a:endParaRPr lang="en-US" sz="1500" b="1" dirty="0">
                        <a:solidFill>
                          <a:schemeClr val="tx1"/>
                        </a:solidFil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8182734" y="1428750"/>
            <a:ext cx="750225" cy="307777"/>
          </a:xfrm>
          <a:prstGeom prst="rect">
            <a:avLst/>
          </a:prstGeom>
          <a:noFill/>
        </p:spPr>
        <p:txBody>
          <a:bodyPr wrap="square" rtlCol="0">
            <a:spAutoFit/>
          </a:bodyPr>
          <a:lstStyle/>
          <a:p>
            <a:pPr algn="ctr"/>
            <a:r>
              <a:rPr lang="en-US" sz="1400" b="1" u="sng" dirty="0" smtClean="0"/>
              <a:t>Mean</a:t>
            </a:r>
            <a:endParaRPr lang="en-US" sz="1400" b="1" u="sng" dirty="0"/>
          </a:p>
        </p:txBody>
      </p:sp>
      <p:cxnSp>
        <p:nvCxnSpPr>
          <p:cNvPr id="14" name="Straight Connector 13"/>
          <p:cNvCxnSpPr/>
          <p:nvPr/>
        </p:nvCxnSpPr>
        <p:spPr>
          <a:xfrm>
            <a:off x="381000" y="3200400"/>
            <a:ext cx="84582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0954" y="1259305"/>
            <a:ext cx="6928835" cy="276999"/>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200" i="1" dirty="0" smtClean="0"/>
              <a:t>Various Organizations Importance In Creating A Healthy Community Ranked by % 10</a:t>
            </a:r>
            <a:endParaRPr lang="en-US" sz="1200" i="1" dirty="0"/>
          </a:p>
        </p:txBody>
      </p:sp>
    </p:spTree>
    <p:extLst>
      <p:ext uri="{BB962C8B-B14F-4D97-AF65-F5344CB8AC3E}">
        <p14:creationId xmlns:p14="http://schemas.microsoft.com/office/powerpoint/2010/main" val="3690211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5904074"/>
              </p:ext>
            </p:extLst>
          </p:nvPr>
        </p:nvGraphicFramePr>
        <p:xfrm>
          <a:off x="152400" y="800100"/>
          <a:ext cx="7620000" cy="39433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98475" y="363069"/>
            <a:ext cx="7556313" cy="1088741"/>
          </a:xfrm>
        </p:spPr>
        <p:txBody>
          <a:bodyPr/>
          <a:lstStyle/>
          <a:p>
            <a:r>
              <a:rPr lang="en-US" sz="2000" dirty="0"/>
              <a:t>CORE SUPPORTERS </a:t>
            </a:r>
            <a:r>
              <a:rPr lang="en-US" sz="1200" dirty="0"/>
              <a:t/>
            </a:r>
            <a:br>
              <a:rPr lang="en-US" sz="1200" dirty="0"/>
            </a:br>
            <a:r>
              <a:rPr lang="en-US" sz="1400" dirty="0"/>
              <a:t>Those sub-groups rating public health departments’ role as “very important” tend to be women (younger, moms, voters with lower levels of education and income, those working in health care, seniors, and those living in rural communities).</a:t>
            </a:r>
            <a:r>
              <a:rPr lang="en-US" sz="1200" dirty="0"/>
              <a:t/>
            </a:r>
            <a:br>
              <a:rPr lang="en-US" sz="1200" dirty="0"/>
            </a:br>
            <a:endParaRPr lang="en-US" dirty="0"/>
          </a:p>
        </p:txBody>
      </p:sp>
    </p:spTree>
    <p:extLst>
      <p:ext uri="{BB962C8B-B14F-4D97-AF65-F5344CB8AC3E}">
        <p14:creationId xmlns:p14="http://schemas.microsoft.com/office/powerpoint/2010/main" val="662216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For these voters, these public health services resonated </a:t>
            </a:r>
            <a:r>
              <a:rPr lang="en-US" sz="2000" dirty="0" smtClean="0"/>
              <a:t>most/least</a:t>
            </a:r>
            <a:r>
              <a:rPr lang="en-US" sz="1600" dirty="0"/>
              <a:t/>
            </a:r>
            <a:br>
              <a:rPr lang="en-US" sz="1600" dirty="0"/>
            </a:b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689905236"/>
              </p:ext>
            </p:extLst>
          </p:nvPr>
        </p:nvGraphicFramePr>
        <p:xfrm>
          <a:off x="282388" y="1062789"/>
          <a:ext cx="7772400" cy="25907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943600"/>
                <a:gridCol w="914400"/>
                <a:gridCol w="914400"/>
              </a:tblGrid>
              <a:tr h="434340">
                <a:tc>
                  <a:txBody>
                    <a:bodyPr/>
                    <a:lstStyle/>
                    <a:p>
                      <a:pPr algn="ctr"/>
                      <a:r>
                        <a:rPr lang="en-US" sz="1200" b="0" i="1" dirty="0" smtClean="0">
                          <a:solidFill>
                            <a:schemeClr val="tx1"/>
                          </a:solidFill>
                        </a:rPr>
                        <a:t>Public Health Department Services Personal</a:t>
                      </a:r>
                      <a:r>
                        <a:rPr lang="en-US" sz="1200" b="0" i="1" baseline="0" dirty="0" smtClean="0">
                          <a:solidFill>
                            <a:schemeClr val="tx1"/>
                          </a:solidFill>
                        </a:rPr>
                        <a:t> Importance Ranked by % 10</a:t>
                      </a:r>
                      <a:endParaRPr lang="en-US" sz="1200" b="0" i="1" dirty="0">
                        <a:solidFill>
                          <a:schemeClr val="tx1"/>
                        </a:solidFill>
                      </a:endParaRPr>
                    </a:p>
                  </a:txBody>
                  <a:tcPr marL="0" marR="0" marT="34290" marB="3429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t>% 10</a:t>
                      </a:r>
                      <a:endParaRPr lang="en-US" sz="1400" dirty="0"/>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ctr"/>
                      <a:r>
                        <a:rPr lang="en-US" sz="1400" dirty="0" smtClean="0"/>
                        <a:t>% 8-10</a:t>
                      </a:r>
                      <a:endParaRPr lang="en-US" sz="1400" dirty="0"/>
                    </a:p>
                  </a:txBody>
                  <a:tcPr marT="34290" marB="3429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Support women's and children's health, such as pre-natal care and appropriate nutritional assistance.</a:t>
                      </a:r>
                    </a:p>
                  </a:txBody>
                  <a:tcPr marT="68580" marB="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2"/>
                          </a:solidFill>
                        </a:rPr>
                        <a:t>50%</a:t>
                      </a:r>
                      <a:endParaRPr lang="en-US" sz="1400" b="1" dirty="0">
                        <a:solidFill>
                          <a:schemeClr val="tx2"/>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accent1"/>
                          </a:solidFill>
                        </a:rPr>
                        <a:t>75%</a:t>
                      </a:r>
                      <a:endParaRPr lang="en-US" sz="1400" b="1" dirty="0">
                        <a:solidFill>
                          <a:schemeClr val="accent1"/>
                        </a:solidFill>
                      </a:endParaRPr>
                    </a:p>
                  </a:txBody>
                  <a:tcPr marT="34290" marB="3429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80060">
                <a:tc>
                  <a:txBody>
                    <a:bodyPr/>
                    <a:lstStyle/>
                    <a:p>
                      <a:r>
                        <a:rPr lang="en-US" sz="1400" b="0" dirty="0" smtClean="0">
                          <a:solidFill>
                            <a:schemeClr val="tx1"/>
                          </a:solidFill>
                        </a:rPr>
                        <a:t>Help stop the spread of communicable diseases, such as meningitis, Salmonella, and the flu.</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2"/>
                          </a:solidFill>
                        </a:rPr>
                        <a:t>47%</a:t>
                      </a:r>
                      <a:endParaRPr lang="en-US" sz="1400" b="1" dirty="0">
                        <a:solidFill>
                          <a:schemeClr val="tx2"/>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accent1"/>
                          </a:solidFill>
                        </a:rPr>
                        <a:t>78%</a:t>
                      </a:r>
                      <a:endParaRPr lang="en-US" sz="1400" b="1" dirty="0">
                        <a:solidFill>
                          <a:schemeClr val="accent1"/>
                        </a:solidFill>
                      </a:endParaRPr>
                    </a:p>
                  </a:txBody>
                  <a:tcPr marT="34290" marB="3429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97280">
                <a:tc>
                  <a:txBody>
                    <a:bodyPr/>
                    <a:lstStyle/>
                    <a:p>
                      <a:r>
                        <a:rPr lang="en-US" sz="1400" b="0" dirty="0" smtClean="0">
                          <a:solidFill>
                            <a:schemeClr val="tx1"/>
                          </a:solidFill>
                        </a:rPr>
                        <a:t>Bring others in government, like police and fire departments and state authorities, together to respond to public health emergencies, such as those resulting from natural and human caused disasters, and rebuild afterward.</a:t>
                      </a:r>
                      <a:endParaRPr lang="en-US" sz="1400" b="0" dirty="0">
                        <a:solidFill>
                          <a:schemeClr val="tx1"/>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1" kern="1200" dirty="0" smtClean="0">
                          <a:solidFill>
                            <a:schemeClr val="tx2"/>
                          </a:solidFill>
                          <a:latin typeface="+mn-lt"/>
                          <a:ea typeface="+mn-ea"/>
                          <a:cs typeface="+mn-cs"/>
                        </a:rPr>
                        <a:t>47%</a:t>
                      </a:r>
                      <a:endParaRPr lang="en-US" sz="1400" b="1" kern="1200" dirty="0">
                        <a:solidFill>
                          <a:schemeClr val="tx2"/>
                        </a:solidFill>
                        <a:latin typeface="+mn-lt"/>
                        <a:ea typeface="+mn-ea"/>
                        <a:cs typeface="+mn-cs"/>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accent1"/>
                          </a:solidFill>
                        </a:rPr>
                        <a:t>74%</a:t>
                      </a:r>
                      <a:endParaRPr lang="en-US" sz="1400" b="1" dirty="0">
                        <a:solidFill>
                          <a:schemeClr val="accent1"/>
                        </a:solidFill>
                      </a:endParaRPr>
                    </a:p>
                  </a:txBody>
                  <a:tcPr marT="34290" marB="3429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9007940"/>
              </p:ext>
            </p:extLst>
          </p:nvPr>
        </p:nvGraphicFramePr>
        <p:xfrm>
          <a:off x="256309" y="3913103"/>
          <a:ext cx="7772400" cy="9785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943600"/>
                <a:gridCol w="914400"/>
                <a:gridCol w="914400"/>
              </a:tblGrid>
              <a:tr h="978596">
                <a:tc>
                  <a:txBody>
                    <a:bodyPr/>
                    <a:lstStyle/>
                    <a:p>
                      <a:r>
                        <a:rPr lang="en-US" sz="1400" b="0" dirty="0" smtClean="0">
                          <a:solidFill>
                            <a:schemeClr val="tx1"/>
                          </a:solidFill>
                        </a:rPr>
                        <a:t>Work with partners to help create strong local policies that support health, such as smoke-free workplace laws.</a:t>
                      </a:r>
                      <a:endParaRPr lang="en-US" sz="1400" b="0" dirty="0">
                        <a:solidFill>
                          <a:schemeClr val="tx1"/>
                        </a:solidFill>
                      </a:endParaRPr>
                    </a:p>
                  </a:txBody>
                  <a:tcPr marT="68580" marB="6858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2"/>
                          </a:solidFill>
                        </a:rPr>
                        <a:t>26%</a:t>
                      </a:r>
                      <a:endParaRPr lang="en-US" sz="1400" b="1" dirty="0">
                        <a:solidFill>
                          <a:schemeClr val="tx2"/>
                        </a:solidFill>
                      </a:endParaRPr>
                    </a:p>
                  </a:txBody>
                  <a:tcPr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accent1"/>
                          </a:solidFill>
                        </a:rPr>
                        <a:t>50%</a:t>
                      </a:r>
                      <a:endParaRPr lang="en-US" sz="1400" b="1" dirty="0">
                        <a:solidFill>
                          <a:schemeClr val="accent1"/>
                        </a:solidFill>
                      </a:endParaRPr>
                    </a:p>
                  </a:txBody>
                  <a:tcPr marT="34290" marB="3429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106330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655161070"/>
              </p:ext>
            </p:extLst>
          </p:nvPr>
        </p:nvGraphicFramePr>
        <p:xfrm>
          <a:off x="152400" y="800100"/>
          <a:ext cx="7620000" cy="39433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1800" dirty="0"/>
              <a:t>THE MOVABLE CENTER</a:t>
            </a:r>
            <a:br>
              <a:rPr lang="en-US" sz="1800" dirty="0"/>
            </a:br>
            <a:r>
              <a:rPr lang="en-US" sz="1600" dirty="0"/>
              <a:t>Those sub-groups rating public health departments’ role as “somewhat important” tend to be men (independent, w/ college degrees, middle and upper class, aged 45-64, dads, and Republicans)</a:t>
            </a:r>
            <a:br>
              <a:rPr lang="en-US" sz="1600" dirty="0"/>
            </a:br>
            <a:endParaRPr lang="en-US" sz="1600" dirty="0"/>
          </a:p>
        </p:txBody>
      </p:sp>
    </p:spTree>
    <p:extLst>
      <p:ext uri="{BB962C8B-B14F-4D97-AF65-F5344CB8AC3E}">
        <p14:creationId xmlns:p14="http://schemas.microsoft.com/office/powerpoint/2010/main" val="17828765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 Modernization Presentation Template">
  <a:themeElements>
    <a:clrScheme name="Custom 10">
      <a:dk1>
        <a:sysClr val="windowText" lastClr="000000"/>
      </a:dk1>
      <a:lt1>
        <a:sysClr val="window" lastClr="FFFFFF"/>
      </a:lt1>
      <a:dk2>
        <a:srgbClr val="2B142D"/>
      </a:dk2>
      <a:lt2>
        <a:srgbClr val="C3AFCC"/>
      </a:lt2>
      <a:accent1>
        <a:srgbClr val="8DD1CD"/>
      </a:accent1>
      <a:accent2>
        <a:srgbClr val="107497"/>
      </a:accent2>
      <a:accent3>
        <a:srgbClr val="14622D"/>
      </a:accent3>
      <a:accent4>
        <a:srgbClr val="9BB72A"/>
      </a:accent4>
      <a:accent5>
        <a:srgbClr val="0E447A"/>
      </a:accent5>
      <a:accent6>
        <a:srgbClr val="107497"/>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 Modernization Presentation Template.thmx</Template>
  <TotalTime>413</TotalTime>
  <Words>1074</Words>
  <Application>Microsoft Macintosh PowerPoint</Application>
  <PresentationFormat>On-screen Show (16:9)</PresentationFormat>
  <Paragraphs>185</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PH Modernization Presentation Template</vt:lpstr>
      <vt:lpstr>Communication Planning for Public Health Modernization</vt:lpstr>
      <vt:lpstr>Learning Objectives</vt:lpstr>
      <vt:lpstr>Zoom Webinar Technology Test</vt:lpstr>
      <vt:lpstr>Using Public Polling </vt:lpstr>
      <vt:lpstr>Background – Methodology and Demographics</vt:lpstr>
      <vt:lpstr>Public health departments ranked in the second tier of organizations that were tested. </vt:lpstr>
      <vt:lpstr>CORE SUPPORTERS  Those sub-groups rating public health departments’ role as “very important” tend to be women (younger, moms, voters with lower levels of education and income, those working in health care, seniors, and those living in rural communities). </vt:lpstr>
      <vt:lpstr>For these voters, these public health services resonated most/least </vt:lpstr>
      <vt:lpstr>THE MOVABLE CENTER Those sub-groups rating public health departments’ role as “somewhat important” tend to be men (independent, w/ college degrees, middle and upper class, aged 45-64, dads, and Republicans) </vt:lpstr>
      <vt:lpstr>Zeroing in on the distinction between core supporters and the movable center, we see a difference in priorities, intensity, and uncover a divisive third rail in explaining public health to this group  </vt:lpstr>
      <vt:lpstr>The Bottom Line </vt:lpstr>
      <vt:lpstr>PowerPoint Presentation</vt:lpstr>
      <vt:lpstr>PowerPoint Presentation</vt:lpstr>
      <vt:lpstr>PowerPoint Presentation</vt:lpstr>
      <vt:lpstr>PowerPoint Presentation</vt:lpstr>
      <vt:lpstr>Checklist:  Communication Planning</vt:lpstr>
      <vt:lpstr>Checklist:  Communication Planning</vt:lpstr>
      <vt:lpstr>Checklist:  Communication Planning</vt:lpstr>
      <vt:lpstr>Checklist:  Communication Planning</vt:lpstr>
      <vt:lpstr>PowerPoint Presentation</vt:lpstr>
      <vt:lpstr>PowerPoint Presentation</vt:lpstr>
      <vt:lpstr>PowerPoint Presentation</vt:lpstr>
      <vt:lpstr>PowerPoint Presentation</vt:lpstr>
      <vt:lpstr>PowerPoint Presentation</vt:lpstr>
      <vt:lpstr>Questions or comments?</vt:lpstr>
      <vt:lpstr>Public Health Protecting Oregon:  Public Health Successes in Action</vt:lpstr>
      <vt:lpstr>Closing</vt:lpstr>
      <vt:lpstr>Technical Assistance</vt:lpstr>
    </vt:vector>
  </TitlesOfParts>
  <Company>Rede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Charpentier</dc:creator>
  <cp:lastModifiedBy>Fish Bowl</cp:lastModifiedBy>
  <cp:revision>48</cp:revision>
  <dcterms:created xsi:type="dcterms:W3CDTF">2018-01-08T20:00:28Z</dcterms:created>
  <dcterms:modified xsi:type="dcterms:W3CDTF">2018-01-25T18:01:14Z</dcterms:modified>
</cp:coreProperties>
</file>